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7"/>
  </p:notesMasterIdLst>
  <p:sldIdLst>
    <p:sldId id="256" r:id="rId2"/>
    <p:sldId id="297" r:id="rId3"/>
    <p:sldId id="298" r:id="rId4"/>
    <p:sldId id="257" r:id="rId5"/>
    <p:sldId id="258" r:id="rId6"/>
    <p:sldId id="299" r:id="rId7"/>
    <p:sldId id="300" r:id="rId8"/>
    <p:sldId id="259" r:id="rId9"/>
    <p:sldId id="301" r:id="rId10"/>
    <p:sldId id="260" r:id="rId11"/>
    <p:sldId id="261" r:id="rId12"/>
    <p:sldId id="302" r:id="rId13"/>
    <p:sldId id="303" r:id="rId14"/>
    <p:sldId id="262" r:id="rId15"/>
    <p:sldId id="304" r:id="rId16"/>
    <p:sldId id="263" r:id="rId17"/>
    <p:sldId id="264" r:id="rId18"/>
    <p:sldId id="265" r:id="rId19"/>
    <p:sldId id="305" r:id="rId20"/>
    <p:sldId id="266" r:id="rId21"/>
    <p:sldId id="267" r:id="rId22"/>
    <p:sldId id="306" r:id="rId23"/>
    <p:sldId id="268" r:id="rId24"/>
    <p:sldId id="269" r:id="rId25"/>
    <p:sldId id="307" r:id="rId26"/>
    <p:sldId id="270" r:id="rId27"/>
    <p:sldId id="279" r:id="rId28"/>
    <p:sldId id="308" r:id="rId29"/>
    <p:sldId id="280" r:id="rId30"/>
    <p:sldId id="281" r:id="rId31"/>
    <p:sldId id="309" r:id="rId32"/>
    <p:sldId id="282" r:id="rId33"/>
    <p:sldId id="283" r:id="rId34"/>
    <p:sldId id="310" r:id="rId35"/>
    <p:sldId id="284" r:id="rId36"/>
    <p:sldId id="311" r:id="rId37"/>
    <p:sldId id="285" r:id="rId38"/>
    <p:sldId id="312" r:id="rId39"/>
    <p:sldId id="271" r:id="rId40"/>
    <p:sldId id="272" r:id="rId41"/>
    <p:sldId id="273" r:id="rId42"/>
    <p:sldId id="274" r:id="rId43"/>
    <p:sldId id="275" r:id="rId44"/>
    <p:sldId id="286" r:id="rId45"/>
    <p:sldId id="313" r:id="rId46"/>
    <p:sldId id="287" r:id="rId47"/>
    <p:sldId id="288" r:id="rId48"/>
    <p:sldId id="289" r:id="rId49"/>
    <p:sldId id="290" r:id="rId50"/>
    <p:sldId id="314" r:id="rId51"/>
    <p:sldId id="315" r:id="rId52"/>
    <p:sldId id="291" r:id="rId53"/>
    <p:sldId id="316" r:id="rId54"/>
    <p:sldId id="292" r:id="rId55"/>
    <p:sldId id="317" r:id="rId56"/>
    <p:sldId id="293" r:id="rId57"/>
    <p:sldId id="294" r:id="rId58"/>
    <p:sldId id="318" r:id="rId59"/>
    <p:sldId id="295" r:id="rId60"/>
    <p:sldId id="296" r:id="rId61"/>
    <p:sldId id="276" r:id="rId62"/>
    <p:sldId id="277" r:id="rId63"/>
    <p:sldId id="319" r:id="rId64"/>
    <p:sldId id="320" r:id="rId65"/>
    <p:sldId id="278" r:id="rId6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6" d="100"/>
          <a:sy n="86" d="100"/>
        </p:scale>
        <p:origin x="-30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notesMaster" Target="notesMasters/notesMaster1.xml"/><Relationship Id="rId68" Type="http://schemas.openxmlformats.org/officeDocument/2006/relationships/printerSettings" Target="printerSettings/printerSettings1.bin"/><Relationship Id="rId69" Type="http://schemas.openxmlformats.org/officeDocument/2006/relationships/presProps" Target="pres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viewProps" Target="viewProps.xml"/><Relationship Id="rId71" Type="http://schemas.openxmlformats.org/officeDocument/2006/relationships/theme" Target="theme/theme1.xml"/><Relationship Id="rId72"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5EB86E-308A-6744-885D-4939B05C7928}" type="datetimeFigureOut">
              <a:rPr lang="en-US" smtClean="0"/>
              <a:t>3/1/15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64E20A-9B24-CC44-91D0-1F22FA53C671}" type="slidenum">
              <a:rPr lang="en-US" smtClean="0"/>
              <a:t>‹#›</a:t>
            </a:fld>
            <a:endParaRPr lang="en-US"/>
          </a:p>
        </p:txBody>
      </p:sp>
    </p:spTree>
    <p:extLst>
      <p:ext uri="{BB962C8B-B14F-4D97-AF65-F5344CB8AC3E}">
        <p14:creationId xmlns:p14="http://schemas.microsoft.com/office/powerpoint/2010/main" val="63781698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64E20A-9B24-CC44-91D0-1F22FA53C671}" type="slidenum">
              <a:rPr lang="en-US" smtClean="0"/>
              <a:t>1</a:t>
            </a:fld>
            <a:endParaRPr lang="en-US"/>
          </a:p>
        </p:txBody>
      </p:sp>
    </p:spTree>
    <p:extLst>
      <p:ext uri="{BB962C8B-B14F-4D97-AF65-F5344CB8AC3E}">
        <p14:creationId xmlns:p14="http://schemas.microsoft.com/office/powerpoint/2010/main" val="2611059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64E20A-9B24-CC44-91D0-1F22FA53C671}" type="slidenum">
              <a:rPr lang="en-US" smtClean="0"/>
              <a:t>18</a:t>
            </a:fld>
            <a:endParaRPr lang="en-US"/>
          </a:p>
        </p:txBody>
      </p:sp>
    </p:spTree>
    <p:extLst>
      <p:ext uri="{BB962C8B-B14F-4D97-AF65-F5344CB8AC3E}">
        <p14:creationId xmlns:p14="http://schemas.microsoft.com/office/powerpoint/2010/main" val="165621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A1E1E5-4807-F442-B8C1-95948A1238A0}" type="slidenum">
              <a:rPr lang="en-US"/>
              <a:pPr/>
              <a:t>19</a:t>
            </a:fld>
            <a:endParaRPr lang="en-US"/>
          </a:p>
        </p:txBody>
      </p:sp>
      <p:sp>
        <p:nvSpPr>
          <p:cNvPr id="1536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3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2C5936-1D2F-7642-97ED-914A7A0E2619}" type="slidenum">
              <a:rPr lang="en-US"/>
              <a:pPr/>
              <a:t>22</a:t>
            </a:fld>
            <a:endParaRPr lang="en-US"/>
          </a:p>
        </p:txBody>
      </p:sp>
      <p:sp>
        <p:nvSpPr>
          <p:cNvPr id="1546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4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A8DFFB-A3B5-254B-A92B-4D3A46697E70}" type="slidenum">
              <a:rPr lang="en-US"/>
              <a:pPr/>
              <a:t>25</a:t>
            </a:fld>
            <a:endParaRPr lang="en-US"/>
          </a:p>
        </p:txBody>
      </p:sp>
      <p:sp>
        <p:nvSpPr>
          <p:cNvPr id="1566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6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53F5BC-4E09-B34E-8398-8F92D0CC7F74}" type="slidenum">
              <a:rPr lang="en-US"/>
              <a:pPr/>
              <a:t>28</a:t>
            </a:fld>
            <a:endParaRPr lang="en-US"/>
          </a:p>
        </p:txBody>
      </p:sp>
      <p:sp>
        <p:nvSpPr>
          <p:cNvPr id="1576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7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8F3D85-7CCC-E648-9B5A-B09FF5576106}" type="slidenum">
              <a:rPr lang="en-US"/>
              <a:pPr/>
              <a:t>31</a:t>
            </a:fld>
            <a:endParaRPr lang="en-US"/>
          </a:p>
        </p:txBody>
      </p:sp>
      <p:sp>
        <p:nvSpPr>
          <p:cNvPr id="1587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8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2436E7-B121-6F42-A000-1F716C7BC1BE}" type="slidenum">
              <a:rPr lang="en-US"/>
              <a:pPr/>
              <a:t>34</a:t>
            </a:fld>
            <a:endParaRPr lang="en-US"/>
          </a:p>
        </p:txBody>
      </p:sp>
      <p:sp>
        <p:nvSpPr>
          <p:cNvPr id="1597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9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30BDEB-A571-364E-93CC-D9F442383999}" type="slidenum">
              <a:rPr lang="en-US"/>
              <a:pPr/>
              <a:t>36</a:t>
            </a:fld>
            <a:endParaRPr lang="en-US"/>
          </a:p>
        </p:txBody>
      </p:sp>
      <p:sp>
        <p:nvSpPr>
          <p:cNvPr id="1607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0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AE2615-49AC-8145-B6E5-AF59320399F3}" type="slidenum">
              <a:rPr lang="en-US"/>
              <a:pPr/>
              <a:t>38</a:t>
            </a:fld>
            <a:endParaRPr lang="en-US"/>
          </a:p>
        </p:txBody>
      </p:sp>
      <p:sp>
        <p:nvSpPr>
          <p:cNvPr id="1617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1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2667A3-8E51-3B4F-8919-D78B9D3C541D}" type="slidenum">
              <a:rPr lang="en-US"/>
              <a:pPr/>
              <a:t>45</a:t>
            </a:fld>
            <a:endParaRPr lang="en-US"/>
          </a:p>
        </p:txBody>
      </p:sp>
      <p:sp>
        <p:nvSpPr>
          <p:cNvPr id="1638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3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6A2E56-8ACE-3B4C-BD14-A65B68681AEA}" type="slidenum">
              <a:rPr lang="en-US"/>
              <a:pPr/>
              <a:t>2</a:t>
            </a:fld>
            <a:endParaRPr lang="en-US"/>
          </a:p>
        </p:txBody>
      </p:sp>
      <p:sp>
        <p:nvSpPr>
          <p:cNvPr id="1454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5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1D9F89-C542-AD47-8212-9C20830168ED}" type="slidenum">
              <a:rPr lang="en-US"/>
              <a:pPr/>
              <a:t>50</a:t>
            </a:fld>
            <a:endParaRPr lang="en-US"/>
          </a:p>
        </p:txBody>
      </p:sp>
      <p:sp>
        <p:nvSpPr>
          <p:cNvPr id="1648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4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8D1885-F52A-7C4C-BEEE-EF4933CE6B46}" type="slidenum">
              <a:rPr lang="en-US"/>
              <a:pPr/>
              <a:t>51</a:t>
            </a:fld>
            <a:endParaRPr lang="en-US"/>
          </a:p>
        </p:txBody>
      </p:sp>
      <p:sp>
        <p:nvSpPr>
          <p:cNvPr id="1658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5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6FB9DB-BF1A-D34F-A3CE-43791B9FC112}" type="slidenum">
              <a:rPr lang="en-US"/>
              <a:pPr/>
              <a:t>53</a:t>
            </a:fld>
            <a:endParaRPr lang="en-US"/>
          </a:p>
        </p:txBody>
      </p:sp>
      <p:sp>
        <p:nvSpPr>
          <p:cNvPr id="1669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6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501A74-A50A-0843-A0DE-FEEA4A2C1E17}" type="slidenum">
              <a:rPr lang="en-US"/>
              <a:pPr/>
              <a:t>55</a:t>
            </a:fld>
            <a:endParaRPr lang="en-US"/>
          </a:p>
        </p:txBody>
      </p:sp>
      <p:sp>
        <p:nvSpPr>
          <p:cNvPr id="1679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7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225484-52DB-BF43-A804-9DD24005354F}" type="slidenum">
              <a:rPr lang="en-US"/>
              <a:pPr/>
              <a:t>58</a:t>
            </a:fld>
            <a:endParaRPr lang="en-US"/>
          </a:p>
        </p:txBody>
      </p:sp>
      <p:sp>
        <p:nvSpPr>
          <p:cNvPr id="168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8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D858C9-2F1F-B04D-AE19-3A19AA6E2822}" type="slidenum">
              <a:rPr lang="en-US"/>
              <a:pPr/>
              <a:t>63</a:t>
            </a:fld>
            <a:endParaRPr lang="en-US"/>
          </a:p>
        </p:txBody>
      </p:sp>
      <p:sp>
        <p:nvSpPr>
          <p:cNvPr id="169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9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903A1A-CCAC-E349-B23B-4149041A43E2}" type="slidenum">
              <a:rPr lang="en-US"/>
              <a:pPr/>
              <a:t>64</a:t>
            </a:fld>
            <a:endParaRPr lang="en-US"/>
          </a:p>
        </p:txBody>
      </p:sp>
      <p:sp>
        <p:nvSpPr>
          <p:cNvPr id="1710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1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66C1A2-9A50-DB44-A5DB-FFF205C309DE}" type="slidenum">
              <a:rPr lang="en-US"/>
              <a:pPr/>
              <a:t>3</a:t>
            </a:fld>
            <a:endParaRPr lang="en-US"/>
          </a:p>
        </p:txBody>
      </p:sp>
      <p:sp>
        <p:nvSpPr>
          <p:cNvPr id="1464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6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EEE3AA-27AB-1A4F-B4AA-91D78F47CACE}" type="slidenum">
              <a:rPr lang="en-US"/>
              <a:pPr/>
              <a:t>6</a:t>
            </a:fld>
            <a:endParaRPr lang="en-US"/>
          </a:p>
        </p:txBody>
      </p:sp>
      <p:sp>
        <p:nvSpPr>
          <p:cNvPr id="1474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7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5C3242-E5BD-4941-80B5-E1F27B3F0BEA}" type="slidenum">
              <a:rPr lang="en-US"/>
              <a:pPr/>
              <a:t>7</a:t>
            </a:fld>
            <a:endParaRPr lang="en-US"/>
          </a:p>
        </p:txBody>
      </p:sp>
      <p:sp>
        <p:nvSpPr>
          <p:cNvPr id="1484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8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8A2C86-D14B-624D-A00F-1FD2949A02CE}" type="slidenum">
              <a:rPr lang="en-US"/>
              <a:pPr/>
              <a:t>9</a:t>
            </a:fld>
            <a:endParaRPr lang="en-US"/>
          </a:p>
        </p:txBody>
      </p:sp>
      <p:sp>
        <p:nvSpPr>
          <p:cNvPr id="1495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9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6E51DA-70AD-4B46-970D-04FAD22C1F4E}" type="slidenum">
              <a:rPr lang="en-US"/>
              <a:pPr/>
              <a:t>12</a:t>
            </a:fld>
            <a:endParaRPr lang="en-US"/>
          </a:p>
        </p:txBody>
      </p:sp>
      <p:sp>
        <p:nvSpPr>
          <p:cNvPr id="1505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0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E6ABCB-95CE-9043-B2B4-B39242F8C1F3}" type="slidenum">
              <a:rPr lang="en-US"/>
              <a:pPr/>
              <a:t>13</a:t>
            </a:fld>
            <a:endParaRPr lang="en-US"/>
          </a:p>
        </p:txBody>
      </p:sp>
      <p:sp>
        <p:nvSpPr>
          <p:cNvPr id="1515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1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B30527-CD28-3948-A468-BF4C4E85789B}" type="slidenum">
              <a:rPr lang="en-US"/>
              <a:pPr/>
              <a:t>15</a:t>
            </a:fld>
            <a:endParaRPr lang="en-US"/>
          </a:p>
        </p:txBody>
      </p:sp>
      <p:sp>
        <p:nvSpPr>
          <p:cNvPr id="1525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257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0AC28E-6B88-D149-9540-5B1C681978C3}" type="datetimeFigureOut">
              <a:rPr lang="en-US" smtClean="0"/>
              <a:t>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8DAF7-EF85-734C-871C-85B226D97153}" type="slidenum">
              <a:rPr lang="en-US" smtClean="0"/>
              <a:t>‹#›</a:t>
            </a:fld>
            <a:endParaRPr lang="en-US"/>
          </a:p>
        </p:txBody>
      </p:sp>
    </p:spTree>
    <p:extLst>
      <p:ext uri="{BB962C8B-B14F-4D97-AF65-F5344CB8AC3E}">
        <p14:creationId xmlns:p14="http://schemas.microsoft.com/office/powerpoint/2010/main" val="2353093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0AC28E-6B88-D149-9540-5B1C681978C3}" type="datetimeFigureOut">
              <a:rPr lang="en-US" smtClean="0"/>
              <a:t>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8DAF7-EF85-734C-871C-85B226D97153}" type="slidenum">
              <a:rPr lang="en-US" smtClean="0"/>
              <a:t>‹#›</a:t>
            </a:fld>
            <a:endParaRPr lang="en-US"/>
          </a:p>
        </p:txBody>
      </p:sp>
    </p:spTree>
    <p:extLst>
      <p:ext uri="{BB962C8B-B14F-4D97-AF65-F5344CB8AC3E}">
        <p14:creationId xmlns:p14="http://schemas.microsoft.com/office/powerpoint/2010/main" val="2724003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0AC28E-6B88-D149-9540-5B1C681978C3}" type="datetimeFigureOut">
              <a:rPr lang="en-US" smtClean="0"/>
              <a:t>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8DAF7-EF85-734C-871C-85B226D97153}" type="slidenum">
              <a:rPr lang="en-US" smtClean="0"/>
              <a:t>‹#›</a:t>
            </a:fld>
            <a:endParaRPr lang="en-US"/>
          </a:p>
        </p:txBody>
      </p:sp>
    </p:spTree>
    <p:extLst>
      <p:ext uri="{BB962C8B-B14F-4D97-AF65-F5344CB8AC3E}">
        <p14:creationId xmlns:p14="http://schemas.microsoft.com/office/powerpoint/2010/main" val="148028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0AC28E-6B88-D149-9540-5B1C681978C3}" type="datetimeFigureOut">
              <a:rPr lang="en-US" smtClean="0"/>
              <a:t>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8DAF7-EF85-734C-871C-85B226D97153}" type="slidenum">
              <a:rPr lang="en-US" smtClean="0"/>
              <a:t>‹#›</a:t>
            </a:fld>
            <a:endParaRPr lang="en-US"/>
          </a:p>
        </p:txBody>
      </p:sp>
    </p:spTree>
    <p:extLst>
      <p:ext uri="{BB962C8B-B14F-4D97-AF65-F5344CB8AC3E}">
        <p14:creationId xmlns:p14="http://schemas.microsoft.com/office/powerpoint/2010/main" val="3698716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0AC28E-6B88-D149-9540-5B1C681978C3}" type="datetimeFigureOut">
              <a:rPr lang="en-US" smtClean="0"/>
              <a:t>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8DAF7-EF85-734C-871C-85B226D97153}" type="slidenum">
              <a:rPr lang="en-US" smtClean="0"/>
              <a:t>‹#›</a:t>
            </a:fld>
            <a:endParaRPr lang="en-US"/>
          </a:p>
        </p:txBody>
      </p:sp>
    </p:spTree>
    <p:extLst>
      <p:ext uri="{BB962C8B-B14F-4D97-AF65-F5344CB8AC3E}">
        <p14:creationId xmlns:p14="http://schemas.microsoft.com/office/powerpoint/2010/main" val="2634759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0AC28E-6B88-D149-9540-5B1C681978C3}" type="datetimeFigureOut">
              <a:rPr lang="en-US" smtClean="0"/>
              <a:t>3/1/15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68DAF7-EF85-734C-871C-85B226D97153}" type="slidenum">
              <a:rPr lang="en-US" smtClean="0"/>
              <a:t>‹#›</a:t>
            </a:fld>
            <a:endParaRPr lang="en-US"/>
          </a:p>
        </p:txBody>
      </p:sp>
    </p:spTree>
    <p:extLst>
      <p:ext uri="{BB962C8B-B14F-4D97-AF65-F5344CB8AC3E}">
        <p14:creationId xmlns:p14="http://schemas.microsoft.com/office/powerpoint/2010/main" val="1359525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0AC28E-6B88-D149-9540-5B1C681978C3}" type="datetimeFigureOut">
              <a:rPr lang="en-US" smtClean="0"/>
              <a:t>3/1/15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68DAF7-EF85-734C-871C-85B226D97153}" type="slidenum">
              <a:rPr lang="en-US" smtClean="0"/>
              <a:t>‹#›</a:t>
            </a:fld>
            <a:endParaRPr lang="en-US"/>
          </a:p>
        </p:txBody>
      </p:sp>
    </p:spTree>
    <p:extLst>
      <p:ext uri="{BB962C8B-B14F-4D97-AF65-F5344CB8AC3E}">
        <p14:creationId xmlns:p14="http://schemas.microsoft.com/office/powerpoint/2010/main" val="3875328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0AC28E-6B88-D149-9540-5B1C681978C3}" type="datetimeFigureOut">
              <a:rPr lang="en-US" smtClean="0"/>
              <a:t>3/1/15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68DAF7-EF85-734C-871C-85B226D97153}" type="slidenum">
              <a:rPr lang="en-US" smtClean="0"/>
              <a:t>‹#›</a:t>
            </a:fld>
            <a:endParaRPr lang="en-US"/>
          </a:p>
        </p:txBody>
      </p:sp>
    </p:spTree>
    <p:extLst>
      <p:ext uri="{BB962C8B-B14F-4D97-AF65-F5344CB8AC3E}">
        <p14:creationId xmlns:p14="http://schemas.microsoft.com/office/powerpoint/2010/main" val="2116750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0AC28E-6B88-D149-9540-5B1C681978C3}" type="datetimeFigureOut">
              <a:rPr lang="en-US" smtClean="0"/>
              <a:t>3/1/15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68DAF7-EF85-734C-871C-85B226D97153}" type="slidenum">
              <a:rPr lang="en-US" smtClean="0"/>
              <a:t>‹#›</a:t>
            </a:fld>
            <a:endParaRPr lang="en-US"/>
          </a:p>
        </p:txBody>
      </p:sp>
    </p:spTree>
    <p:extLst>
      <p:ext uri="{BB962C8B-B14F-4D97-AF65-F5344CB8AC3E}">
        <p14:creationId xmlns:p14="http://schemas.microsoft.com/office/powerpoint/2010/main" val="2637846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0AC28E-6B88-D149-9540-5B1C681978C3}" type="datetimeFigureOut">
              <a:rPr lang="en-US" smtClean="0"/>
              <a:t>3/1/15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68DAF7-EF85-734C-871C-85B226D97153}" type="slidenum">
              <a:rPr lang="en-US" smtClean="0"/>
              <a:t>‹#›</a:t>
            </a:fld>
            <a:endParaRPr lang="en-US"/>
          </a:p>
        </p:txBody>
      </p:sp>
    </p:spTree>
    <p:extLst>
      <p:ext uri="{BB962C8B-B14F-4D97-AF65-F5344CB8AC3E}">
        <p14:creationId xmlns:p14="http://schemas.microsoft.com/office/powerpoint/2010/main" val="2927692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0AC28E-6B88-D149-9540-5B1C681978C3}" type="datetimeFigureOut">
              <a:rPr lang="en-US" smtClean="0"/>
              <a:t>3/1/15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68DAF7-EF85-734C-871C-85B226D97153}" type="slidenum">
              <a:rPr lang="en-US" smtClean="0"/>
              <a:t>‹#›</a:t>
            </a:fld>
            <a:endParaRPr lang="en-US"/>
          </a:p>
        </p:txBody>
      </p:sp>
    </p:spTree>
    <p:extLst>
      <p:ext uri="{BB962C8B-B14F-4D97-AF65-F5344CB8AC3E}">
        <p14:creationId xmlns:p14="http://schemas.microsoft.com/office/powerpoint/2010/main" val="236933103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0AC28E-6B88-D149-9540-5B1C681978C3}" type="datetimeFigureOut">
              <a:rPr lang="en-US" smtClean="0"/>
              <a:t>3/1/15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68DAF7-EF85-734C-871C-85B226D97153}" type="slidenum">
              <a:rPr lang="en-US" smtClean="0"/>
              <a:t>‹#›</a:t>
            </a:fld>
            <a:endParaRPr lang="en-US"/>
          </a:p>
        </p:txBody>
      </p:sp>
    </p:spTree>
    <p:extLst>
      <p:ext uri="{BB962C8B-B14F-4D97-AF65-F5344CB8AC3E}">
        <p14:creationId xmlns:p14="http://schemas.microsoft.com/office/powerpoint/2010/main" val="1944374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4.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5.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6.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7.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9.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20.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21.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22.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23.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24.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25.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26.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4565" y="427613"/>
            <a:ext cx="7697482" cy="1446550"/>
          </a:xfrm>
          <a:prstGeom prst="rect">
            <a:avLst/>
          </a:prstGeom>
          <a:noFill/>
        </p:spPr>
        <p:txBody>
          <a:bodyPr wrap="square" rtlCol="0">
            <a:spAutoFit/>
          </a:bodyPr>
          <a:lstStyle/>
          <a:p>
            <a:pPr algn="ctr"/>
            <a:r>
              <a:rPr lang="en-US" sz="4400" dirty="0" smtClean="0"/>
              <a:t>Chapter 14</a:t>
            </a:r>
          </a:p>
          <a:p>
            <a:pPr algn="ctr"/>
            <a:r>
              <a:rPr lang="en-US" sz="4400" dirty="0" smtClean="0"/>
              <a:t>Water Pollution</a:t>
            </a:r>
            <a:endParaRPr lang="en-US" sz="4400" dirty="0"/>
          </a:p>
        </p:txBody>
      </p:sp>
      <p:pic>
        <p:nvPicPr>
          <p:cNvPr id="2" name="Picture 1"/>
          <p:cNvPicPr>
            <a:picLocks noChangeAspect="1"/>
          </p:cNvPicPr>
          <p:nvPr/>
        </p:nvPicPr>
        <p:blipFill>
          <a:blip r:embed="rId3"/>
          <a:stretch>
            <a:fillRect/>
          </a:stretch>
        </p:blipFill>
        <p:spPr>
          <a:xfrm>
            <a:off x="1447092" y="2032683"/>
            <a:ext cx="6515608" cy="4441473"/>
          </a:xfrm>
          <a:prstGeom prst="rect">
            <a:avLst/>
          </a:prstGeom>
        </p:spPr>
      </p:pic>
    </p:spTree>
    <p:extLst>
      <p:ext uri="{BB962C8B-B14F-4D97-AF65-F5344CB8AC3E}">
        <p14:creationId xmlns:p14="http://schemas.microsoft.com/office/powerpoint/2010/main" val="2738679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0627" y="444080"/>
            <a:ext cx="8302487" cy="1569660"/>
          </a:xfrm>
          <a:prstGeom prst="rect">
            <a:avLst/>
          </a:prstGeom>
        </p:spPr>
        <p:txBody>
          <a:bodyPr wrap="square">
            <a:spAutoFit/>
          </a:bodyPr>
          <a:lstStyle/>
          <a:p>
            <a:r>
              <a:rPr lang="en-US" sz="3200" u="sng" dirty="0" smtClean="0"/>
              <a:t>Biochemical Oxygen Demand (BOD)</a:t>
            </a:r>
            <a:r>
              <a:rPr lang="en-US" sz="3200" dirty="0" smtClean="0"/>
              <a:t>: the amount of oxygen a quantity of water uses over a specific time at a specific temp. </a:t>
            </a:r>
            <a:endParaRPr lang="en-US" sz="3200" dirty="0"/>
          </a:p>
        </p:txBody>
      </p:sp>
      <p:sp>
        <p:nvSpPr>
          <p:cNvPr id="5" name="TextBox 4"/>
          <p:cNvSpPr txBox="1"/>
          <p:nvPr/>
        </p:nvSpPr>
        <p:spPr>
          <a:xfrm>
            <a:off x="641804" y="2334929"/>
            <a:ext cx="8111310" cy="1077218"/>
          </a:xfrm>
          <a:prstGeom prst="rect">
            <a:avLst/>
          </a:prstGeom>
          <a:noFill/>
        </p:spPr>
        <p:txBody>
          <a:bodyPr wrap="square" rtlCol="0">
            <a:spAutoFit/>
          </a:bodyPr>
          <a:lstStyle/>
          <a:p>
            <a:pPr marL="457200" indent="-457200">
              <a:buFont typeface="Arial"/>
              <a:buChar char="•"/>
            </a:pPr>
            <a:r>
              <a:rPr lang="en-US" sz="3200" dirty="0" smtClean="0"/>
              <a:t>Low BOD is less polluted (5-20mg of O</a:t>
            </a:r>
            <a:r>
              <a:rPr lang="en-US" sz="3200" baseline="-25000" dirty="0" smtClean="0"/>
              <a:t>2</a:t>
            </a:r>
            <a:r>
              <a:rPr lang="en-US" sz="3200" dirty="0" smtClean="0"/>
              <a:t>)</a:t>
            </a:r>
          </a:p>
          <a:p>
            <a:pPr marL="457200" indent="-457200">
              <a:buFont typeface="Arial"/>
              <a:buChar char="•"/>
            </a:pPr>
            <a:r>
              <a:rPr lang="en-US" sz="3200" dirty="0" smtClean="0"/>
              <a:t>High BOD such as wastewater(200mg of O</a:t>
            </a:r>
            <a:r>
              <a:rPr lang="en-US" sz="3200" baseline="-25000" dirty="0" smtClean="0"/>
              <a:t>2</a:t>
            </a:r>
            <a:r>
              <a:rPr lang="en-US" sz="3200" dirty="0"/>
              <a:t>)</a:t>
            </a:r>
          </a:p>
        </p:txBody>
      </p:sp>
      <p:sp>
        <p:nvSpPr>
          <p:cNvPr id="6" name="TextBox 5"/>
          <p:cNvSpPr txBox="1"/>
          <p:nvPr/>
        </p:nvSpPr>
        <p:spPr>
          <a:xfrm>
            <a:off x="641804" y="3850584"/>
            <a:ext cx="7674337" cy="1077218"/>
          </a:xfrm>
          <a:prstGeom prst="rect">
            <a:avLst/>
          </a:prstGeom>
          <a:noFill/>
        </p:spPr>
        <p:txBody>
          <a:bodyPr wrap="square" rtlCol="0">
            <a:spAutoFit/>
          </a:bodyPr>
          <a:lstStyle/>
          <a:p>
            <a:r>
              <a:rPr lang="en-US" sz="3200" u="sng" dirty="0" smtClean="0"/>
              <a:t>Dead Zones</a:t>
            </a:r>
            <a:r>
              <a:rPr lang="en-US" sz="3200" dirty="0" smtClean="0"/>
              <a:t>: very little amount of oxygen therefore organisms die. </a:t>
            </a:r>
            <a:endParaRPr lang="en-US" sz="3200" dirty="0"/>
          </a:p>
        </p:txBody>
      </p:sp>
    </p:spTree>
    <p:extLst>
      <p:ext uri="{BB962C8B-B14F-4D97-AF65-F5344CB8AC3E}">
        <p14:creationId xmlns:p14="http://schemas.microsoft.com/office/powerpoint/2010/main" val="1521572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6554" y="163858"/>
            <a:ext cx="8712148" cy="7123072"/>
          </a:xfrm>
          <a:prstGeom prst="rect">
            <a:avLst/>
          </a:prstGeom>
          <a:noFill/>
        </p:spPr>
        <p:txBody>
          <a:bodyPr wrap="square" rtlCol="0">
            <a:spAutoFit/>
          </a:bodyPr>
          <a:lstStyle/>
          <a:p>
            <a:r>
              <a:rPr lang="en-US" sz="3200" dirty="0" smtClean="0"/>
              <a:t>Nutrient Release</a:t>
            </a:r>
          </a:p>
          <a:p>
            <a:endParaRPr lang="en-US" sz="3200" dirty="0"/>
          </a:p>
          <a:p>
            <a:r>
              <a:rPr lang="en-US" sz="3200" dirty="0" smtClean="0"/>
              <a:t>Nitrogen and Phosphorous can be released into bodies of water from agriculture run-off. </a:t>
            </a:r>
          </a:p>
          <a:p>
            <a:endParaRPr lang="en-US" sz="3200" dirty="0"/>
          </a:p>
          <a:p>
            <a:r>
              <a:rPr lang="en-US" sz="3200" dirty="0" smtClean="0"/>
              <a:t>Eutrophication: an overabundance of growth due to excess nitrogen and phosphorous. </a:t>
            </a:r>
          </a:p>
          <a:p>
            <a:endParaRPr lang="en-US" sz="3200" dirty="0"/>
          </a:p>
          <a:p>
            <a:pPr marL="457200" indent="-457200">
              <a:buFont typeface="Arial"/>
              <a:buChar char="•"/>
            </a:pPr>
            <a:r>
              <a:rPr lang="en-US" sz="3200" dirty="0" smtClean="0"/>
              <a:t>Causes algal blooms. </a:t>
            </a:r>
          </a:p>
          <a:p>
            <a:pPr marL="457200" indent="-457200">
              <a:buFont typeface="Arial"/>
              <a:buChar char="•"/>
            </a:pPr>
            <a:r>
              <a:rPr lang="en-US" sz="3200" dirty="0" smtClean="0"/>
              <a:t>When the algae dies zooplankton feed off the dead algae. </a:t>
            </a:r>
          </a:p>
          <a:p>
            <a:pPr marL="457200" indent="-457200">
              <a:buFont typeface="Arial"/>
              <a:buChar char="•"/>
            </a:pPr>
            <a:r>
              <a:rPr lang="en-US" sz="3200" dirty="0" smtClean="0"/>
              <a:t>Mississippi River receives water from 41% of the land in the US</a:t>
            </a:r>
          </a:p>
          <a:p>
            <a:pPr marL="457200" indent="-457200">
              <a:buFont typeface="Arial"/>
              <a:buChar char="•"/>
            </a:pPr>
            <a:endParaRPr lang="en-US" sz="3200" dirty="0"/>
          </a:p>
        </p:txBody>
      </p:sp>
    </p:spTree>
    <p:extLst>
      <p:ext uri="{BB962C8B-B14F-4D97-AF65-F5344CB8AC3E}">
        <p14:creationId xmlns:p14="http://schemas.microsoft.com/office/powerpoint/2010/main" val="1501445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descr="figure_14_03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600" y="139700"/>
            <a:ext cx="7427913" cy="659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32237507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descr="figure_14_03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54000"/>
            <a:ext cx="8531225" cy="634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70670118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4074" y="355018"/>
            <a:ext cx="8507317" cy="5509200"/>
          </a:xfrm>
          <a:prstGeom prst="rect">
            <a:avLst/>
          </a:prstGeom>
          <a:noFill/>
        </p:spPr>
        <p:txBody>
          <a:bodyPr wrap="square" rtlCol="0">
            <a:spAutoFit/>
          </a:bodyPr>
          <a:lstStyle/>
          <a:p>
            <a:r>
              <a:rPr lang="en-US" sz="3200" dirty="0" smtClean="0"/>
              <a:t>Disease-Causing Organisms</a:t>
            </a:r>
          </a:p>
          <a:p>
            <a:endParaRPr lang="en-US" sz="3200" dirty="0"/>
          </a:p>
          <a:p>
            <a:r>
              <a:rPr lang="en-US" sz="3200" dirty="0" smtClean="0"/>
              <a:t>Pathogens: parasites, bacteria, viruses, that cause illnesses. </a:t>
            </a:r>
          </a:p>
          <a:p>
            <a:endParaRPr lang="en-US" sz="3200" dirty="0"/>
          </a:p>
          <a:p>
            <a:r>
              <a:rPr lang="en-US" sz="3200" dirty="0" smtClean="0"/>
              <a:t>Examples: Cholera, Hepatitis, and Typhoid Fever</a:t>
            </a:r>
          </a:p>
          <a:p>
            <a:endParaRPr lang="en-US" sz="3200" dirty="0"/>
          </a:p>
          <a:p>
            <a:pPr marL="457200" indent="-457200">
              <a:buFont typeface="Arial"/>
              <a:buChar char="•"/>
            </a:pPr>
            <a:r>
              <a:rPr lang="en-US" sz="3200" dirty="0" smtClean="0"/>
              <a:t>1.1 billion people do not have access to clean drinking water. </a:t>
            </a:r>
          </a:p>
          <a:p>
            <a:pPr marL="457200" indent="-457200">
              <a:buFont typeface="Arial"/>
              <a:buChar char="•"/>
            </a:pPr>
            <a:r>
              <a:rPr lang="en-US" sz="3200" dirty="0" smtClean="0"/>
              <a:t>42% of the world’s population lacks proper sanitation and over half live in China and India. </a:t>
            </a:r>
            <a:endParaRPr lang="en-US" sz="3200" dirty="0"/>
          </a:p>
        </p:txBody>
      </p:sp>
    </p:spTree>
    <p:extLst>
      <p:ext uri="{BB962C8B-B14F-4D97-AF65-F5344CB8AC3E}">
        <p14:creationId xmlns:p14="http://schemas.microsoft.com/office/powerpoint/2010/main" val="657144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descr="figure_14_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800" y="139700"/>
            <a:ext cx="8288338" cy="659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18879227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4831" y="286746"/>
            <a:ext cx="8616560" cy="6001642"/>
          </a:xfrm>
          <a:prstGeom prst="rect">
            <a:avLst/>
          </a:prstGeom>
          <a:noFill/>
        </p:spPr>
        <p:txBody>
          <a:bodyPr wrap="square" rtlCol="0">
            <a:spAutoFit/>
          </a:bodyPr>
          <a:lstStyle/>
          <a:p>
            <a:r>
              <a:rPr lang="en-US" sz="3200" dirty="0" smtClean="0"/>
              <a:t>Testing Water</a:t>
            </a:r>
          </a:p>
          <a:p>
            <a:endParaRPr lang="en-US" sz="3200" dirty="0"/>
          </a:p>
          <a:p>
            <a:r>
              <a:rPr lang="en-US" sz="3200" dirty="0" smtClean="0"/>
              <a:t>Use indicator species to determine if there are pathogens in the drinking water. </a:t>
            </a:r>
          </a:p>
          <a:p>
            <a:endParaRPr lang="en-US" sz="3200" dirty="0"/>
          </a:p>
          <a:p>
            <a:r>
              <a:rPr lang="en-US" sz="3200" dirty="0" smtClean="0"/>
              <a:t>Indicator Species: indicates whether or not disease-causing pathogens are likely to be present. </a:t>
            </a:r>
          </a:p>
          <a:p>
            <a:endParaRPr lang="en-US" sz="3200" dirty="0"/>
          </a:p>
          <a:p>
            <a:r>
              <a:rPr lang="en-US" sz="3200" dirty="0" smtClean="0"/>
              <a:t>Fecal Coliform Bacteria: live in the intestines of humans, generally harmless. </a:t>
            </a:r>
          </a:p>
          <a:p>
            <a:endParaRPr lang="en-US" sz="3200" dirty="0"/>
          </a:p>
          <a:p>
            <a:r>
              <a:rPr lang="en-US" sz="3200" i="1" u="sng" dirty="0" smtClean="0"/>
              <a:t>E. Coli </a:t>
            </a:r>
            <a:r>
              <a:rPr lang="en-US" sz="3200" dirty="0" smtClean="0"/>
              <a:t>is an indicator species. </a:t>
            </a:r>
            <a:endParaRPr lang="en-US" sz="3200" dirty="0"/>
          </a:p>
        </p:txBody>
      </p:sp>
    </p:spTree>
    <p:extLst>
      <p:ext uri="{BB962C8B-B14F-4D97-AF65-F5344CB8AC3E}">
        <p14:creationId xmlns:p14="http://schemas.microsoft.com/office/powerpoint/2010/main" val="3808468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9662" y="259437"/>
            <a:ext cx="8234209" cy="769441"/>
          </a:xfrm>
          <a:prstGeom prst="rect">
            <a:avLst/>
          </a:prstGeom>
          <a:noFill/>
        </p:spPr>
        <p:txBody>
          <a:bodyPr wrap="square" rtlCol="0">
            <a:spAutoFit/>
          </a:bodyPr>
          <a:lstStyle/>
          <a:p>
            <a:pPr algn="ctr"/>
            <a:r>
              <a:rPr lang="en-US" sz="4400" dirty="0" smtClean="0"/>
              <a:t>Treating Wastewater</a:t>
            </a:r>
            <a:endParaRPr lang="en-US" sz="4400" dirty="0"/>
          </a:p>
        </p:txBody>
      </p:sp>
      <p:sp>
        <p:nvSpPr>
          <p:cNvPr id="3" name="TextBox 2"/>
          <p:cNvSpPr txBox="1"/>
          <p:nvPr/>
        </p:nvSpPr>
        <p:spPr>
          <a:xfrm>
            <a:off x="409662" y="1351801"/>
            <a:ext cx="8234209" cy="2554545"/>
          </a:xfrm>
          <a:prstGeom prst="rect">
            <a:avLst/>
          </a:prstGeom>
          <a:noFill/>
        </p:spPr>
        <p:txBody>
          <a:bodyPr wrap="square" rtlCol="0">
            <a:spAutoFit/>
          </a:bodyPr>
          <a:lstStyle/>
          <a:p>
            <a:r>
              <a:rPr lang="en-US" sz="3200" dirty="0" smtClean="0"/>
              <a:t>Basic Principle: bacteria break down the organic matter into carbon dioxide and inorganic compounds such as nitrate and phosphate. </a:t>
            </a:r>
          </a:p>
          <a:p>
            <a:endParaRPr lang="en-US" sz="3200" dirty="0"/>
          </a:p>
          <a:p>
            <a:endParaRPr lang="en-US" sz="3200" dirty="0"/>
          </a:p>
        </p:txBody>
      </p:sp>
    </p:spTree>
    <p:extLst>
      <p:ext uri="{BB962C8B-B14F-4D97-AF65-F5344CB8AC3E}">
        <p14:creationId xmlns:p14="http://schemas.microsoft.com/office/powerpoint/2010/main" val="3683132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730" y="204819"/>
            <a:ext cx="8452695" cy="769441"/>
          </a:xfrm>
          <a:prstGeom prst="rect">
            <a:avLst/>
          </a:prstGeom>
          <a:noFill/>
        </p:spPr>
        <p:txBody>
          <a:bodyPr wrap="square" rtlCol="0">
            <a:spAutoFit/>
          </a:bodyPr>
          <a:lstStyle/>
          <a:p>
            <a:r>
              <a:rPr lang="en-US" sz="4400" dirty="0" smtClean="0"/>
              <a:t>Septic Systems</a:t>
            </a:r>
            <a:endParaRPr lang="en-US" sz="4400" dirty="0"/>
          </a:p>
        </p:txBody>
      </p:sp>
      <p:sp>
        <p:nvSpPr>
          <p:cNvPr id="4" name="TextBox 3"/>
          <p:cNvSpPr txBox="1"/>
          <p:nvPr/>
        </p:nvSpPr>
        <p:spPr>
          <a:xfrm>
            <a:off x="218487" y="1279447"/>
            <a:ext cx="8466350" cy="5262979"/>
          </a:xfrm>
          <a:prstGeom prst="rect">
            <a:avLst/>
          </a:prstGeom>
          <a:noFill/>
        </p:spPr>
        <p:txBody>
          <a:bodyPr wrap="square" rtlCol="0">
            <a:spAutoFit/>
          </a:bodyPr>
          <a:lstStyle/>
          <a:p>
            <a:r>
              <a:rPr lang="en-US" sz="3200" dirty="0" smtClean="0"/>
              <a:t>Septic Tank: large container that receives wastewater from the house. </a:t>
            </a:r>
          </a:p>
          <a:p>
            <a:endParaRPr lang="en-US" sz="3200" dirty="0"/>
          </a:p>
          <a:p>
            <a:pPr>
              <a:lnSpc>
                <a:spcPct val="50000"/>
              </a:lnSpc>
            </a:pPr>
            <a:endParaRPr lang="en-US" sz="3200" dirty="0" smtClean="0"/>
          </a:p>
          <a:p>
            <a:pPr marL="457200" indent="-457200">
              <a:buFont typeface="Arial"/>
              <a:buChar char="•"/>
            </a:pPr>
            <a:r>
              <a:rPr lang="en-US" sz="3200" dirty="0" smtClean="0"/>
              <a:t>Heavy material sinks, light material floats, and the fairly clear layer is </a:t>
            </a:r>
            <a:r>
              <a:rPr lang="en-US" sz="3200" u="sng" dirty="0" err="1" smtClean="0"/>
              <a:t>septage</a:t>
            </a:r>
            <a:r>
              <a:rPr lang="en-US" sz="3200" dirty="0" smtClean="0"/>
              <a:t>. </a:t>
            </a:r>
          </a:p>
          <a:p>
            <a:pPr marL="457200" indent="-457200">
              <a:buFont typeface="Arial"/>
              <a:buChar char="•"/>
            </a:pPr>
            <a:endParaRPr lang="en-US" sz="3200" dirty="0"/>
          </a:p>
          <a:p>
            <a:pPr marL="457200" indent="-457200">
              <a:buFont typeface="Arial"/>
              <a:buChar char="•"/>
            </a:pPr>
            <a:r>
              <a:rPr lang="en-US" sz="3200" dirty="0" err="1" smtClean="0"/>
              <a:t>Septage</a:t>
            </a:r>
            <a:r>
              <a:rPr lang="en-US" sz="3200" dirty="0" smtClean="0"/>
              <a:t> goes to a leach field where it slowly seeps out across the field. It is purified by the soil. </a:t>
            </a:r>
          </a:p>
          <a:p>
            <a:pPr marL="457200" indent="-457200">
              <a:buFont typeface="Arial"/>
              <a:buChar char="•"/>
            </a:pPr>
            <a:r>
              <a:rPr lang="en-US" sz="3200" dirty="0" smtClean="0"/>
              <a:t>Uses no electricity but has to be pumped. </a:t>
            </a:r>
            <a:endParaRPr lang="en-US" sz="3200" dirty="0"/>
          </a:p>
        </p:txBody>
      </p:sp>
    </p:spTree>
    <p:extLst>
      <p:ext uri="{BB962C8B-B14F-4D97-AF65-F5344CB8AC3E}">
        <p14:creationId xmlns:p14="http://schemas.microsoft.com/office/powerpoint/2010/main" val="1866841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descr="figure_14_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700" y="139700"/>
            <a:ext cx="8099425" cy="659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28362535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descr="figure_14_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2400" y="139700"/>
            <a:ext cx="6294438" cy="659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10106469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3108" y="245782"/>
            <a:ext cx="8643871" cy="769441"/>
          </a:xfrm>
          <a:prstGeom prst="rect">
            <a:avLst/>
          </a:prstGeom>
          <a:noFill/>
        </p:spPr>
        <p:txBody>
          <a:bodyPr wrap="square" rtlCol="0">
            <a:spAutoFit/>
          </a:bodyPr>
          <a:lstStyle/>
          <a:p>
            <a:r>
              <a:rPr lang="en-US" sz="4400" dirty="0" smtClean="0"/>
              <a:t>Sewage Treatment Plants</a:t>
            </a:r>
            <a:endParaRPr lang="en-US" sz="4400" dirty="0"/>
          </a:p>
        </p:txBody>
      </p:sp>
      <p:sp>
        <p:nvSpPr>
          <p:cNvPr id="3" name="TextBox 2"/>
          <p:cNvSpPr txBox="1"/>
          <p:nvPr/>
        </p:nvSpPr>
        <p:spPr>
          <a:xfrm>
            <a:off x="396007" y="1324492"/>
            <a:ext cx="8343452" cy="4524315"/>
          </a:xfrm>
          <a:prstGeom prst="rect">
            <a:avLst/>
          </a:prstGeom>
          <a:noFill/>
        </p:spPr>
        <p:txBody>
          <a:bodyPr wrap="square" rtlCol="0">
            <a:spAutoFit/>
          </a:bodyPr>
          <a:lstStyle/>
          <a:p>
            <a:pPr marL="457200" indent="-457200">
              <a:buFont typeface="Arial"/>
              <a:buChar char="•"/>
            </a:pPr>
            <a:r>
              <a:rPr lang="en-US" sz="3200" dirty="0" smtClean="0"/>
              <a:t>Good for large areas. </a:t>
            </a:r>
          </a:p>
          <a:p>
            <a:pPr marL="457200" indent="-457200">
              <a:buFont typeface="Arial"/>
              <a:buChar char="•"/>
            </a:pPr>
            <a:r>
              <a:rPr lang="en-US" sz="3200" dirty="0" smtClean="0"/>
              <a:t>Series of underground pipes. </a:t>
            </a:r>
          </a:p>
          <a:p>
            <a:pPr marL="457200" indent="-457200">
              <a:buFont typeface="Arial"/>
              <a:buChar char="•"/>
            </a:pPr>
            <a:endParaRPr lang="en-US" sz="3200" dirty="0"/>
          </a:p>
          <a:p>
            <a:r>
              <a:rPr lang="en-US" sz="3200" dirty="0" smtClean="0"/>
              <a:t>Primary Treatment: </a:t>
            </a:r>
          </a:p>
          <a:p>
            <a:pPr marL="457200" indent="-457200">
              <a:buFont typeface="Arial"/>
              <a:buChar char="•"/>
            </a:pPr>
            <a:r>
              <a:rPr lang="en-US" sz="3200" dirty="0" smtClean="0"/>
              <a:t>Solid wastes settles out. </a:t>
            </a:r>
          </a:p>
          <a:p>
            <a:pPr marL="457200" indent="-457200">
              <a:buFont typeface="Arial"/>
              <a:buChar char="•"/>
            </a:pPr>
            <a:r>
              <a:rPr lang="en-US" sz="3200" dirty="0" smtClean="0"/>
              <a:t>Dried and classified as sludge. </a:t>
            </a:r>
          </a:p>
          <a:p>
            <a:pPr marL="457200" indent="-457200">
              <a:buFont typeface="Arial"/>
              <a:buChar char="•"/>
            </a:pPr>
            <a:r>
              <a:rPr lang="en-US" sz="3200" dirty="0" smtClean="0"/>
              <a:t>Sludge is exposed to bacteria to digest it. </a:t>
            </a:r>
          </a:p>
          <a:p>
            <a:pPr marL="457200" indent="-457200">
              <a:buFont typeface="Arial"/>
              <a:buChar char="•"/>
            </a:pPr>
            <a:r>
              <a:rPr lang="en-US" sz="3200" dirty="0" smtClean="0"/>
              <a:t>Final form is placed in a landfill or burned. </a:t>
            </a:r>
          </a:p>
          <a:p>
            <a:pPr marL="457200" indent="-457200">
              <a:buFont typeface="Arial"/>
              <a:buChar char="•"/>
            </a:pPr>
            <a:r>
              <a:rPr lang="en-US" sz="3200" dirty="0" smtClean="0"/>
              <a:t>Can be converted into fertilizer pellets. </a:t>
            </a:r>
            <a:endParaRPr lang="en-US" sz="3200" dirty="0"/>
          </a:p>
        </p:txBody>
      </p:sp>
    </p:spTree>
    <p:extLst>
      <p:ext uri="{BB962C8B-B14F-4D97-AF65-F5344CB8AC3E}">
        <p14:creationId xmlns:p14="http://schemas.microsoft.com/office/powerpoint/2010/main" val="3214386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5797" y="382328"/>
            <a:ext cx="8466350" cy="6001642"/>
          </a:xfrm>
          <a:prstGeom prst="rect">
            <a:avLst/>
          </a:prstGeom>
          <a:noFill/>
        </p:spPr>
        <p:txBody>
          <a:bodyPr wrap="square" rtlCol="0">
            <a:spAutoFit/>
          </a:bodyPr>
          <a:lstStyle/>
          <a:p>
            <a:r>
              <a:rPr lang="en-US" sz="3200" dirty="0" smtClean="0"/>
              <a:t>Secondary Treatment</a:t>
            </a:r>
            <a:endParaRPr lang="en-US" sz="3200" dirty="0"/>
          </a:p>
          <a:p>
            <a:pPr marL="457200" indent="-457200">
              <a:buFont typeface="Arial"/>
              <a:buChar char="•"/>
            </a:pPr>
            <a:r>
              <a:rPr lang="en-US" sz="3200" dirty="0" smtClean="0"/>
              <a:t>Bacteria breaks down 85-90% of all the organic matter into carbon dioxide, nitrogen and phosphorous. </a:t>
            </a:r>
          </a:p>
          <a:p>
            <a:pPr marL="457200" indent="-457200">
              <a:buFont typeface="Arial"/>
              <a:buChar char="•"/>
            </a:pPr>
            <a:r>
              <a:rPr lang="en-US" sz="3200" dirty="0" smtClean="0"/>
              <a:t>Aeration to promote aerobic bacteria growth. </a:t>
            </a:r>
          </a:p>
          <a:p>
            <a:pPr marL="457200" indent="-457200">
              <a:buFont typeface="Arial"/>
              <a:buChar char="•"/>
            </a:pPr>
            <a:r>
              <a:rPr lang="en-US" sz="3200" dirty="0" smtClean="0"/>
              <a:t>Remaining water is disinfected using chlorine, ozone, or ultraviolet light. </a:t>
            </a:r>
          </a:p>
          <a:p>
            <a:pPr marL="457200" indent="-457200">
              <a:buFont typeface="Arial"/>
              <a:buChar char="•"/>
            </a:pPr>
            <a:r>
              <a:rPr lang="en-US" sz="3200" dirty="0" smtClean="0"/>
              <a:t>Placed into nearby river, lake, or ocean back to the water cycle. </a:t>
            </a:r>
          </a:p>
          <a:p>
            <a:endParaRPr lang="en-US" sz="3200" dirty="0"/>
          </a:p>
          <a:p>
            <a:r>
              <a:rPr lang="en-US" sz="3200" dirty="0" smtClean="0"/>
              <a:t>Tertiary Treatment: takes out the nitrogen and phosphorus to prevent algal blooms. </a:t>
            </a:r>
            <a:endParaRPr lang="en-US" sz="3200" dirty="0"/>
          </a:p>
        </p:txBody>
      </p:sp>
    </p:spTree>
    <p:extLst>
      <p:ext uri="{BB962C8B-B14F-4D97-AF65-F5344CB8AC3E}">
        <p14:creationId xmlns:p14="http://schemas.microsoft.com/office/powerpoint/2010/main" val="1638534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descr="figure_14_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69900"/>
            <a:ext cx="8531225" cy="591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92527560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5041" y="245782"/>
            <a:ext cx="8548283" cy="6001642"/>
          </a:xfrm>
          <a:prstGeom prst="rect">
            <a:avLst/>
          </a:prstGeom>
          <a:noFill/>
        </p:spPr>
        <p:txBody>
          <a:bodyPr wrap="square" rtlCol="0">
            <a:spAutoFit/>
          </a:bodyPr>
          <a:lstStyle/>
          <a:p>
            <a:r>
              <a:rPr lang="en-US" sz="3200" dirty="0" smtClean="0"/>
              <a:t>Legal Sewage Dumping</a:t>
            </a:r>
          </a:p>
          <a:p>
            <a:endParaRPr lang="en-US" sz="3200" dirty="0"/>
          </a:p>
          <a:p>
            <a:pPr marL="457200" indent="-457200">
              <a:buFont typeface="Arial"/>
              <a:buChar char="•"/>
            </a:pPr>
            <a:r>
              <a:rPr lang="en-US" sz="3200" dirty="0" smtClean="0"/>
              <a:t>Older treatment plants receive water from storm-water drainage systems. </a:t>
            </a:r>
          </a:p>
          <a:p>
            <a:pPr marL="457200" indent="-457200">
              <a:buFont typeface="Arial"/>
              <a:buChar char="•"/>
            </a:pPr>
            <a:r>
              <a:rPr lang="en-US" sz="3200" dirty="0" smtClean="0"/>
              <a:t>Heavy rains overwhelm the capacity of the plants. </a:t>
            </a:r>
          </a:p>
          <a:p>
            <a:pPr marL="457200" indent="-457200">
              <a:buFont typeface="Arial"/>
              <a:buChar char="•"/>
            </a:pPr>
            <a:r>
              <a:rPr lang="en-US" sz="3200" dirty="0" smtClean="0"/>
              <a:t>Treatment plants are allowed to bypass the normal treatment protocol and pump sewer water directly into the adjacent body of water. </a:t>
            </a:r>
          </a:p>
          <a:p>
            <a:pPr marL="457200" indent="-457200">
              <a:buFont typeface="Arial"/>
              <a:buChar char="•"/>
            </a:pPr>
            <a:r>
              <a:rPr lang="en-US" sz="3200" dirty="0" smtClean="0"/>
              <a:t>This happens 40,000x per year in the US. </a:t>
            </a:r>
          </a:p>
          <a:p>
            <a:pPr marL="457200" indent="-457200">
              <a:buFont typeface="Arial"/>
              <a:buChar char="•"/>
            </a:pPr>
            <a:r>
              <a:rPr lang="en-US" sz="3200" dirty="0" smtClean="0"/>
              <a:t>500,000 illnesses per year are due to drinking sewage-contaminated water</a:t>
            </a:r>
            <a:endParaRPr lang="en-US" sz="3200" dirty="0"/>
          </a:p>
        </p:txBody>
      </p:sp>
    </p:spTree>
    <p:extLst>
      <p:ext uri="{BB962C8B-B14F-4D97-AF65-F5344CB8AC3E}">
        <p14:creationId xmlns:p14="http://schemas.microsoft.com/office/powerpoint/2010/main" val="40283572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6763" y="259437"/>
            <a:ext cx="8425385" cy="584776"/>
          </a:xfrm>
          <a:prstGeom prst="rect">
            <a:avLst/>
          </a:prstGeom>
          <a:noFill/>
        </p:spPr>
        <p:txBody>
          <a:bodyPr wrap="square" rtlCol="0">
            <a:spAutoFit/>
          </a:bodyPr>
          <a:lstStyle/>
          <a:p>
            <a:r>
              <a:rPr lang="en-US" sz="3200" dirty="0" smtClean="0"/>
              <a:t>Animal Feed Lots and Manure Lagoons</a:t>
            </a:r>
            <a:endParaRPr lang="en-US" sz="3200" dirty="0"/>
          </a:p>
        </p:txBody>
      </p:sp>
      <p:sp>
        <p:nvSpPr>
          <p:cNvPr id="3" name="TextBox 2"/>
          <p:cNvSpPr txBox="1"/>
          <p:nvPr/>
        </p:nvSpPr>
        <p:spPr>
          <a:xfrm>
            <a:off x="0" y="942164"/>
            <a:ext cx="8930635" cy="5755421"/>
          </a:xfrm>
          <a:prstGeom prst="rect">
            <a:avLst/>
          </a:prstGeom>
          <a:noFill/>
        </p:spPr>
        <p:txBody>
          <a:bodyPr wrap="square" rtlCol="0">
            <a:spAutoFit/>
          </a:bodyPr>
          <a:lstStyle/>
          <a:p>
            <a:pPr marL="457200" indent="-457200">
              <a:buFont typeface="Arial"/>
              <a:buChar char="•"/>
            </a:pPr>
            <a:r>
              <a:rPr lang="en-US" sz="3200" dirty="0" smtClean="0"/>
              <a:t>Manure contains bacteria, hormones, and antibiotics. </a:t>
            </a:r>
          </a:p>
          <a:p>
            <a:endParaRPr lang="en-US" sz="3200" dirty="0"/>
          </a:p>
          <a:p>
            <a:r>
              <a:rPr lang="en-US" sz="3200" u="sng" dirty="0" smtClean="0"/>
              <a:t>Manure Lagoon</a:t>
            </a:r>
            <a:r>
              <a:rPr lang="en-US" sz="3200" dirty="0" smtClean="0"/>
              <a:t>: large, human-made ponds lined with rubber to prevent the manure from leaking into groundwater. </a:t>
            </a:r>
          </a:p>
          <a:p>
            <a:pPr>
              <a:lnSpc>
                <a:spcPct val="50000"/>
              </a:lnSpc>
            </a:pPr>
            <a:endParaRPr lang="en-US" sz="3200" dirty="0"/>
          </a:p>
          <a:p>
            <a:pPr marL="457200" indent="-457200">
              <a:buFont typeface="Arial"/>
              <a:buChar char="•"/>
            </a:pPr>
            <a:r>
              <a:rPr lang="en-US" sz="3200" dirty="0" smtClean="0"/>
              <a:t>After broken down by bacteria can be spread over the fields as fertilizer. </a:t>
            </a:r>
          </a:p>
          <a:p>
            <a:pPr marL="457200" indent="-457200">
              <a:lnSpc>
                <a:spcPct val="60000"/>
              </a:lnSpc>
              <a:buFont typeface="Arial"/>
              <a:buChar char="•"/>
            </a:pPr>
            <a:endParaRPr lang="en-US" sz="3200" dirty="0"/>
          </a:p>
          <a:p>
            <a:pPr marL="457200" indent="-457200">
              <a:buFont typeface="Arial"/>
              <a:buChar char="•"/>
            </a:pPr>
            <a:r>
              <a:rPr lang="en-US" sz="3200" dirty="0" smtClean="0"/>
              <a:t>Can leak or overflow, fertilizer can run off. All present health issues and concerns</a:t>
            </a:r>
          </a:p>
        </p:txBody>
      </p:sp>
    </p:spTree>
    <p:extLst>
      <p:ext uri="{BB962C8B-B14F-4D97-AF65-F5344CB8AC3E}">
        <p14:creationId xmlns:p14="http://schemas.microsoft.com/office/powerpoint/2010/main" val="2663658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descr="figure_14_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47700"/>
            <a:ext cx="8531225" cy="557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88876821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6763" y="286746"/>
            <a:ext cx="8520973" cy="769441"/>
          </a:xfrm>
          <a:prstGeom prst="rect">
            <a:avLst/>
          </a:prstGeom>
          <a:noFill/>
        </p:spPr>
        <p:txBody>
          <a:bodyPr wrap="square" rtlCol="0">
            <a:spAutoFit/>
          </a:bodyPr>
          <a:lstStyle/>
          <a:p>
            <a:r>
              <a:rPr lang="en-US" sz="4400" dirty="0" smtClean="0"/>
              <a:t>Heavy Metals and Synthetics</a:t>
            </a:r>
            <a:endParaRPr lang="en-US" sz="4400" dirty="0"/>
          </a:p>
        </p:txBody>
      </p:sp>
      <p:sp>
        <p:nvSpPr>
          <p:cNvPr id="4" name="TextBox 3"/>
          <p:cNvSpPr txBox="1"/>
          <p:nvPr/>
        </p:nvSpPr>
        <p:spPr>
          <a:xfrm>
            <a:off x="286763" y="1488346"/>
            <a:ext cx="8520973" cy="3539430"/>
          </a:xfrm>
          <a:prstGeom prst="rect">
            <a:avLst/>
          </a:prstGeom>
          <a:noFill/>
        </p:spPr>
        <p:txBody>
          <a:bodyPr wrap="square" rtlCol="0">
            <a:spAutoFit/>
          </a:bodyPr>
          <a:lstStyle/>
          <a:p>
            <a:r>
              <a:rPr lang="en-US" sz="3200" dirty="0" smtClean="0"/>
              <a:t>Lead</a:t>
            </a:r>
          </a:p>
          <a:p>
            <a:endParaRPr lang="en-US" sz="3200" dirty="0"/>
          </a:p>
          <a:p>
            <a:pPr marL="457200" indent="-457200">
              <a:buFont typeface="Arial"/>
              <a:buChar char="•"/>
            </a:pPr>
            <a:r>
              <a:rPr lang="en-US" sz="3200" dirty="0" smtClean="0"/>
              <a:t>Found in old pipes. </a:t>
            </a:r>
          </a:p>
          <a:p>
            <a:pPr marL="457200" indent="-457200">
              <a:buFont typeface="Arial"/>
              <a:buChar char="•"/>
            </a:pPr>
            <a:r>
              <a:rPr lang="en-US" sz="3200" dirty="0" smtClean="0"/>
              <a:t>Exposure to fetuses and infants can harm the nervous system, brain, and kidneys. </a:t>
            </a:r>
          </a:p>
          <a:p>
            <a:pPr marL="457200" indent="-457200">
              <a:buFont typeface="Arial"/>
              <a:buChar char="•"/>
            </a:pPr>
            <a:endParaRPr lang="en-US" sz="3200" dirty="0"/>
          </a:p>
          <a:p>
            <a:pPr marL="457200" indent="-457200">
              <a:buFont typeface="Arial"/>
              <a:buChar char="•"/>
            </a:pPr>
            <a:endParaRPr lang="en-US" sz="3200" dirty="0"/>
          </a:p>
        </p:txBody>
      </p:sp>
    </p:spTree>
    <p:extLst>
      <p:ext uri="{BB962C8B-B14F-4D97-AF65-F5344CB8AC3E}">
        <p14:creationId xmlns:p14="http://schemas.microsoft.com/office/powerpoint/2010/main" val="8323398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6007" y="409637"/>
            <a:ext cx="8466350" cy="5509200"/>
          </a:xfrm>
          <a:prstGeom prst="rect">
            <a:avLst/>
          </a:prstGeom>
          <a:noFill/>
        </p:spPr>
        <p:txBody>
          <a:bodyPr wrap="square" rtlCol="0">
            <a:spAutoFit/>
          </a:bodyPr>
          <a:lstStyle/>
          <a:p>
            <a:r>
              <a:rPr lang="en-US" sz="3200" dirty="0" smtClean="0"/>
              <a:t>Arsenic</a:t>
            </a:r>
          </a:p>
          <a:p>
            <a:endParaRPr lang="en-US" sz="3200" dirty="0"/>
          </a:p>
          <a:p>
            <a:pPr marL="457200" indent="-457200">
              <a:buFont typeface="Arial"/>
              <a:buChar char="•"/>
            </a:pPr>
            <a:r>
              <a:rPr lang="en-US" sz="3200" dirty="0" smtClean="0"/>
              <a:t>Occurs naturally in the Earth’s crust. </a:t>
            </a:r>
          </a:p>
          <a:p>
            <a:pPr marL="457200" indent="-457200">
              <a:buFont typeface="Arial"/>
              <a:buChar char="•"/>
            </a:pPr>
            <a:r>
              <a:rPr lang="en-US" sz="3200" dirty="0" smtClean="0"/>
              <a:t>Can dissolve into the groundwater. </a:t>
            </a:r>
          </a:p>
          <a:p>
            <a:pPr marL="457200" indent="-457200">
              <a:buFont typeface="Arial"/>
              <a:buChar char="•"/>
            </a:pPr>
            <a:r>
              <a:rPr lang="en-US" sz="3200" dirty="0" smtClean="0"/>
              <a:t>Mining can release arsenic.</a:t>
            </a:r>
          </a:p>
          <a:p>
            <a:pPr marL="457200" indent="-457200">
              <a:buFont typeface="Arial"/>
              <a:buChar char="•"/>
            </a:pPr>
            <a:r>
              <a:rPr lang="en-US" sz="3200" dirty="0" smtClean="0"/>
              <a:t>Used in industry as a wood preserver. </a:t>
            </a:r>
          </a:p>
          <a:p>
            <a:pPr marL="457200" indent="-457200">
              <a:buFont typeface="Arial"/>
              <a:buChar char="•"/>
            </a:pPr>
            <a:r>
              <a:rPr lang="en-US" sz="3200" dirty="0" smtClean="0"/>
              <a:t>Can be removed from water through filtration. </a:t>
            </a:r>
          </a:p>
          <a:p>
            <a:pPr marL="457200" indent="-457200">
              <a:buFont typeface="Arial"/>
              <a:buChar char="•"/>
            </a:pPr>
            <a:r>
              <a:rPr lang="en-US" sz="3200" dirty="0" smtClean="0"/>
              <a:t>Associated with cancer to skin, lungs, kidneys, and bladder. </a:t>
            </a:r>
          </a:p>
          <a:p>
            <a:pPr marL="457200" indent="-457200">
              <a:buFont typeface="Arial"/>
              <a:buChar char="•"/>
            </a:pPr>
            <a:r>
              <a:rPr lang="en-US" sz="3200" dirty="0" smtClean="0"/>
              <a:t>Upper limit recently set to 10ug/L. </a:t>
            </a:r>
          </a:p>
          <a:p>
            <a:pPr marL="457200" indent="-457200">
              <a:buFont typeface="Arial"/>
              <a:buChar char="•"/>
            </a:pPr>
            <a:r>
              <a:rPr lang="en-US" sz="3200" dirty="0" smtClean="0"/>
              <a:t>Big issue in India. </a:t>
            </a:r>
            <a:endParaRPr lang="en-US" sz="3200" dirty="0"/>
          </a:p>
        </p:txBody>
      </p:sp>
    </p:spTree>
    <p:extLst>
      <p:ext uri="{BB962C8B-B14F-4D97-AF65-F5344CB8AC3E}">
        <p14:creationId xmlns:p14="http://schemas.microsoft.com/office/powerpoint/2010/main" val="31096783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descr="figure_14_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39700"/>
            <a:ext cx="7775575" cy="659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4940488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6007" y="341364"/>
            <a:ext cx="8302485" cy="6001642"/>
          </a:xfrm>
          <a:prstGeom prst="rect">
            <a:avLst/>
          </a:prstGeom>
          <a:noFill/>
        </p:spPr>
        <p:txBody>
          <a:bodyPr wrap="square" rtlCol="0">
            <a:spAutoFit/>
          </a:bodyPr>
          <a:lstStyle/>
          <a:p>
            <a:r>
              <a:rPr lang="en-US" sz="3200" dirty="0" smtClean="0"/>
              <a:t>Mercury</a:t>
            </a:r>
          </a:p>
          <a:p>
            <a:endParaRPr lang="en-US" sz="3200" dirty="0"/>
          </a:p>
          <a:p>
            <a:pPr marL="457200" indent="-457200">
              <a:buFont typeface="Arial"/>
              <a:buChar char="•"/>
            </a:pPr>
            <a:r>
              <a:rPr lang="en-US" sz="3200" dirty="0" smtClean="0"/>
              <a:t>Found in water due to increased human activities. </a:t>
            </a:r>
          </a:p>
          <a:p>
            <a:pPr marL="457200" indent="-457200">
              <a:buFont typeface="Arial"/>
              <a:buChar char="•"/>
            </a:pPr>
            <a:r>
              <a:rPr lang="en-US" sz="3200" dirty="0" smtClean="0"/>
              <a:t>Released when burning coal. </a:t>
            </a:r>
          </a:p>
          <a:p>
            <a:pPr marL="457200" indent="-457200">
              <a:buFont typeface="Arial"/>
              <a:buChar char="•"/>
            </a:pPr>
            <a:r>
              <a:rPr lang="en-US" sz="3200" dirty="0" smtClean="0"/>
              <a:t>Incinerating garbage, hazardous waste, medical supplies and dental supplies also contributes. </a:t>
            </a:r>
          </a:p>
          <a:p>
            <a:pPr marL="457200" indent="-457200">
              <a:buFont typeface="Arial"/>
              <a:buChar char="•"/>
            </a:pPr>
            <a:r>
              <a:rPr lang="en-US" sz="3200" dirty="0" smtClean="0"/>
              <a:t>Raw materials from making cement also contains mercury. </a:t>
            </a:r>
          </a:p>
          <a:p>
            <a:pPr marL="457200" indent="-457200">
              <a:buFont typeface="Arial"/>
              <a:buChar char="•"/>
            </a:pPr>
            <a:r>
              <a:rPr lang="en-US" sz="3200" dirty="0" smtClean="0"/>
              <a:t>Petroleum exploration leads to mercury and lead pollution</a:t>
            </a:r>
            <a:endParaRPr lang="en-US" sz="3200" dirty="0"/>
          </a:p>
        </p:txBody>
      </p:sp>
    </p:spTree>
    <p:extLst>
      <p:ext uri="{BB962C8B-B14F-4D97-AF65-F5344CB8AC3E}">
        <p14:creationId xmlns:p14="http://schemas.microsoft.com/office/powerpoint/2010/main" val="2287991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descr="unnumbered_14 p3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8700" y="139700"/>
            <a:ext cx="4557713" cy="659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64318573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5041" y="355018"/>
            <a:ext cx="8411728" cy="3539430"/>
          </a:xfrm>
          <a:prstGeom prst="rect">
            <a:avLst/>
          </a:prstGeom>
          <a:noFill/>
        </p:spPr>
        <p:txBody>
          <a:bodyPr wrap="square" rtlCol="0">
            <a:spAutoFit/>
          </a:bodyPr>
          <a:lstStyle/>
          <a:p>
            <a:pPr marL="457200" indent="-457200">
              <a:buFont typeface="Arial"/>
              <a:buChar char="•"/>
            </a:pPr>
            <a:r>
              <a:rPr lang="en-US" sz="3200" dirty="0" smtClean="0"/>
              <a:t>Mercury (Hg) is converted into </a:t>
            </a:r>
            <a:r>
              <a:rPr lang="en-US" sz="3200" dirty="0" err="1" smtClean="0"/>
              <a:t>methylmercury</a:t>
            </a:r>
            <a:r>
              <a:rPr lang="en-US" sz="3200" dirty="0" smtClean="0"/>
              <a:t> by bacteria. </a:t>
            </a:r>
          </a:p>
          <a:p>
            <a:pPr marL="457200" indent="-457200">
              <a:buFont typeface="Arial"/>
              <a:buChar char="•"/>
            </a:pPr>
            <a:r>
              <a:rPr lang="en-US" sz="3200" dirty="0" err="1" smtClean="0"/>
              <a:t>Methylmercury</a:t>
            </a:r>
            <a:r>
              <a:rPr lang="en-US" sz="3200" dirty="0" smtClean="0"/>
              <a:t> is very harmful. </a:t>
            </a:r>
          </a:p>
          <a:p>
            <a:pPr marL="457200" indent="-457200">
              <a:buFont typeface="Arial"/>
              <a:buChar char="•"/>
            </a:pPr>
            <a:r>
              <a:rPr lang="en-US" sz="3200" dirty="0" smtClean="0"/>
              <a:t>Bad for children and developing fetuses. </a:t>
            </a:r>
          </a:p>
          <a:p>
            <a:pPr marL="457200" indent="-457200">
              <a:buFont typeface="Arial"/>
              <a:buChar char="•"/>
            </a:pPr>
            <a:r>
              <a:rPr lang="en-US" sz="3200" dirty="0" smtClean="0"/>
              <a:t>Developing a way to reduce mercury emissions. </a:t>
            </a:r>
          </a:p>
          <a:p>
            <a:endParaRPr lang="en-US" sz="3200" dirty="0"/>
          </a:p>
        </p:txBody>
      </p:sp>
    </p:spTree>
    <p:extLst>
      <p:ext uri="{BB962C8B-B14F-4D97-AF65-F5344CB8AC3E}">
        <p14:creationId xmlns:p14="http://schemas.microsoft.com/office/powerpoint/2010/main" val="431554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2" descr="figure_14_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09600"/>
            <a:ext cx="8531225" cy="563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41877469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2899" y="300400"/>
            <a:ext cx="9021101" cy="769441"/>
          </a:xfrm>
          <a:prstGeom prst="rect">
            <a:avLst/>
          </a:prstGeom>
          <a:noFill/>
        </p:spPr>
        <p:txBody>
          <a:bodyPr wrap="square" rtlCol="0">
            <a:spAutoFit/>
          </a:bodyPr>
          <a:lstStyle/>
          <a:p>
            <a:r>
              <a:rPr lang="en-US" sz="4400" dirty="0" smtClean="0"/>
              <a:t>Acid Deposition &amp; Acid Mine Drainage</a:t>
            </a:r>
            <a:endParaRPr lang="en-US" sz="4400" dirty="0"/>
          </a:p>
        </p:txBody>
      </p:sp>
      <p:sp>
        <p:nvSpPr>
          <p:cNvPr id="3" name="TextBox 2"/>
          <p:cNvSpPr txBox="1"/>
          <p:nvPr/>
        </p:nvSpPr>
        <p:spPr>
          <a:xfrm>
            <a:off x="273108" y="1256219"/>
            <a:ext cx="8712148" cy="5645746"/>
          </a:xfrm>
          <a:prstGeom prst="rect">
            <a:avLst/>
          </a:prstGeom>
          <a:noFill/>
        </p:spPr>
        <p:txBody>
          <a:bodyPr wrap="square" rtlCol="0">
            <a:spAutoFit/>
          </a:bodyPr>
          <a:lstStyle/>
          <a:p>
            <a:pPr marL="457200" indent="-457200">
              <a:buFont typeface="Arial"/>
              <a:buChar char="•"/>
            </a:pPr>
            <a:r>
              <a:rPr lang="en-US" sz="3200" dirty="0" smtClean="0"/>
              <a:t>Burning fossil fuels released sulfur dioxide and nitrogen dioxide into the air. </a:t>
            </a:r>
          </a:p>
          <a:p>
            <a:pPr marL="457200" indent="-457200">
              <a:buFont typeface="Arial"/>
              <a:buChar char="•"/>
            </a:pPr>
            <a:r>
              <a:rPr lang="en-US" sz="3200" dirty="0" smtClean="0"/>
              <a:t>These were released into the atmosphere and converted into sulfuric acid an nitric acid.</a:t>
            </a:r>
          </a:p>
          <a:p>
            <a:pPr marL="457200" indent="-457200">
              <a:buFont typeface="Arial"/>
              <a:buChar char="•"/>
            </a:pPr>
            <a:r>
              <a:rPr lang="en-US" sz="3200" dirty="0" smtClean="0"/>
              <a:t>They are transported to other areas (precipitation or dry particles) and released back into the environment. </a:t>
            </a:r>
          </a:p>
          <a:p>
            <a:pPr marL="457200" indent="-457200">
              <a:buFont typeface="Arial"/>
              <a:buChar char="•"/>
            </a:pPr>
            <a:r>
              <a:rPr lang="en-US" sz="3200" dirty="0" smtClean="0"/>
              <a:t>Lowers the pH of water bodies from 5.5 or 6 to below 5!</a:t>
            </a:r>
          </a:p>
          <a:p>
            <a:pPr marL="457200" indent="-457200">
              <a:buFont typeface="Arial"/>
              <a:buChar char="•"/>
            </a:pPr>
            <a:r>
              <a:rPr lang="en-US" sz="3200" u="sng" dirty="0" smtClean="0"/>
              <a:t>Coal scrubbers </a:t>
            </a:r>
            <a:r>
              <a:rPr lang="en-US" sz="3200" dirty="0" smtClean="0"/>
              <a:t>pass the hot gases through limestone to remove the acidic gases. </a:t>
            </a:r>
            <a:endParaRPr lang="en-US" sz="3200" dirty="0"/>
          </a:p>
        </p:txBody>
      </p:sp>
    </p:spTree>
    <p:extLst>
      <p:ext uri="{BB962C8B-B14F-4D97-AF65-F5344CB8AC3E}">
        <p14:creationId xmlns:p14="http://schemas.microsoft.com/office/powerpoint/2010/main" val="22897323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0628" y="423291"/>
            <a:ext cx="8206898" cy="1569660"/>
          </a:xfrm>
          <a:prstGeom prst="rect">
            <a:avLst/>
          </a:prstGeom>
          <a:noFill/>
        </p:spPr>
        <p:txBody>
          <a:bodyPr wrap="square" rtlCol="0">
            <a:spAutoFit/>
          </a:bodyPr>
          <a:lstStyle/>
          <a:p>
            <a:pPr marL="457200" indent="-457200">
              <a:buFont typeface="Arial"/>
              <a:buChar char="•"/>
            </a:pPr>
            <a:r>
              <a:rPr lang="en-US" sz="3200" dirty="0" smtClean="0"/>
              <a:t>Abandoned underground mines food with ground water producing acidic water. </a:t>
            </a:r>
          </a:p>
          <a:p>
            <a:pPr marL="457200" indent="-457200">
              <a:buFont typeface="Arial"/>
              <a:buChar char="•"/>
            </a:pPr>
            <a:r>
              <a:rPr lang="en-US" sz="3200" dirty="0" smtClean="0"/>
              <a:t>Low pH harms organisms. </a:t>
            </a:r>
            <a:endParaRPr lang="en-US" sz="3200" dirty="0"/>
          </a:p>
        </p:txBody>
      </p:sp>
    </p:spTree>
    <p:extLst>
      <p:ext uri="{BB962C8B-B14F-4D97-AF65-F5344CB8AC3E}">
        <p14:creationId xmlns:p14="http://schemas.microsoft.com/office/powerpoint/2010/main" val="16971797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2" descr="figure_14_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600" y="139700"/>
            <a:ext cx="7685088" cy="659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6230659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6973" y="363915"/>
            <a:ext cx="8220553" cy="6494085"/>
          </a:xfrm>
          <a:prstGeom prst="rect">
            <a:avLst/>
          </a:prstGeom>
          <a:noFill/>
        </p:spPr>
        <p:txBody>
          <a:bodyPr wrap="square" rtlCol="0">
            <a:spAutoFit/>
          </a:bodyPr>
          <a:lstStyle/>
          <a:p>
            <a:r>
              <a:rPr lang="en-US" sz="3200" dirty="0" smtClean="0"/>
              <a:t>Synthetic Organic Compounds</a:t>
            </a:r>
          </a:p>
          <a:p>
            <a:endParaRPr lang="en-US" sz="3200" dirty="0"/>
          </a:p>
          <a:p>
            <a:pPr marL="514350" indent="-514350">
              <a:buAutoNum type="arabicPeriod"/>
            </a:pPr>
            <a:r>
              <a:rPr lang="en-US" sz="3200" dirty="0" smtClean="0"/>
              <a:t>Pesticides and Inert Ingredients</a:t>
            </a:r>
          </a:p>
          <a:p>
            <a:pPr marL="514350" indent="-514350">
              <a:lnSpc>
                <a:spcPct val="50000"/>
              </a:lnSpc>
              <a:buAutoNum type="arabicPeriod"/>
            </a:pPr>
            <a:endParaRPr lang="en-US" sz="3200" dirty="0"/>
          </a:p>
          <a:p>
            <a:pPr marL="457200" indent="-457200">
              <a:buFont typeface="Arial"/>
              <a:buChar char="•"/>
            </a:pPr>
            <a:r>
              <a:rPr lang="en-US" sz="3200" dirty="0" smtClean="0"/>
              <a:t>Pesticides control pest organisms. </a:t>
            </a:r>
          </a:p>
          <a:p>
            <a:pPr marL="457200" indent="-457200">
              <a:buFont typeface="Arial"/>
              <a:buChar char="•"/>
            </a:pPr>
            <a:r>
              <a:rPr lang="en-US" sz="3200" dirty="0" smtClean="0"/>
              <a:t>Includes herbicides, fungicides, and insecticides. </a:t>
            </a:r>
          </a:p>
          <a:p>
            <a:pPr marL="457200" indent="-457200">
              <a:buFont typeface="Arial"/>
              <a:buChar char="•"/>
            </a:pPr>
            <a:r>
              <a:rPr lang="en-US" sz="3200" dirty="0" smtClean="0"/>
              <a:t>Kill more than the intended organisms. </a:t>
            </a:r>
          </a:p>
          <a:p>
            <a:pPr marL="457200" indent="-457200">
              <a:buFont typeface="Arial"/>
              <a:buChar char="•"/>
            </a:pPr>
            <a:r>
              <a:rPr lang="en-US" sz="3200" dirty="0" smtClean="0"/>
              <a:t>Pose side effects. </a:t>
            </a:r>
          </a:p>
          <a:p>
            <a:pPr marL="457200" indent="-457200">
              <a:buFont typeface="Arial"/>
              <a:buChar char="•"/>
            </a:pPr>
            <a:r>
              <a:rPr lang="en-US" sz="3200" dirty="0" smtClean="0"/>
              <a:t>DDT! </a:t>
            </a:r>
          </a:p>
          <a:p>
            <a:pPr marL="457200" indent="-457200">
              <a:buFont typeface="Arial"/>
              <a:buChar char="•"/>
            </a:pPr>
            <a:r>
              <a:rPr lang="en-US" sz="3200" dirty="0" smtClean="0"/>
              <a:t>Inert ingredients: Roundup Ready. Has an inert property that allows it to penetrate leaves but also damages tadpole cells. </a:t>
            </a:r>
          </a:p>
        </p:txBody>
      </p:sp>
    </p:spTree>
    <p:extLst>
      <p:ext uri="{BB962C8B-B14F-4D97-AF65-F5344CB8AC3E}">
        <p14:creationId xmlns:p14="http://schemas.microsoft.com/office/powerpoint/2010/main" val="29908286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descr="figure_14_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55600"/>
            <a:ext cx="8531225" cy="616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80075753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5041" y="300400"/>
            <a:ext cx="8480005" cy="5016757"/>
          </a:xfrm>
          <a:prstGeom prst="rect">
            <a:avLst/>
          </a:prstGeom>
          <a:noFill/>
        </p:spPr>
        <p:txBody>
          <a:bodyPr wrap="square" rtlCol="0">
            <a:spAutoFit/>
          </a:bodyPr>
          <a:lstStyle/>
          <a:p>
            <a:r>
              <a:rPr lang="en-US" sz="3200" dirty="0" smtClean="0"/>
              <a:t>2. Pharmaceutical and Hormones</a:t>
            </a:r>
          </a:p>
          <a:p>
            <a:endParaRPr lang="en-US" sz="3200" dirty="0"/>
          </a:p>
          <a:p>
            <a:pPr marL="457200" indent="-457200">
              <a:buFont typeface="Arial"/>
              <a:buChar char="•"/>
            </a:pPr>
            <a:r>
              <a:rPr lang="en-US" sz="3200" dirty="0" smtClean="0"/>
              <a:t>US Geological Survey tested 139 streams across the US for various chemical. </a:t>
            </a:r>
          </a:p>
          <a:p>
            <a:pPr marL="457200" indent="-457200">
              <a:buFont typeface="Arial"/>
              <a:buChar char="•"/>
            </a:pPr>
            <a:r>
              <a:rPr lang="en-US" sz="3200" dirty="0" smtClean="0"/>
              <a:t>50% contained antibiotics and reproductive hormones, 80% contain non prescription drugs, and 90% contained steroids. </a:t>
            </a:r>
          </a:p>
          <a:p>
            <a:pPr marL="457200" indent="-457200">
              <a:buFont typeface="Arial"/>
              <a:buChar char="•"/>
            </a:pPr>
            <a:r>
              <a:rPr lang="en-US" sz="3200" dirty="0" smtClean="0"/>
              <a:t>Low amounts were detected. </a:t>
            </a:r>
          </a:p>
          <a:p>
            <a:pPr marL="457200" indent="-457200">
              <a:buFont typeface="Arial"/>
              <a:buChar char="•"/>
            </a:pPr>
            <a:endParaRPr lang="en-US" sz="3200" dirty="0"/>
          </a:p>
          <a:p>
            <a:endParaRPr lang="en-US" sz="3200" dirty="0"/>
          </a:p>
        </p:txBody>
      </p:sp>
    </p:spTree>
    <p:extLst>
      <p:ext uri="{BB962C8B-B14F-4D97-AF65-F5344CB8AC3E}">
        <p14:creationId xmlns:p14="http://schemas.microsoft.com/office/powerpoint/2010/main" val="38748897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descr="figure_14_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1400" y="139700"/>
            <a:ext cx="4516438" cy="659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47302084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730" y="314055"/>
            <a:ext cx="8384418" cy="3046988"/>
          </a:xfrm>
          <a:prstGeom prst="rect">
            <a:avLst/>
          </a:prstGeom>
          <a:noFill/>
        </p:spPr>
        <p:txBody>
          <a:bodyPr wrap="square" rtlCol="0">
            <a:spAutoFit/>
          </a:bodyPr>
          <a:lstStyle/>
          <a:p>
            <a:r>
              <a:rPr lang="en-US" sz="3200" dirty="0" smtClean="0"/>
              <a:t>Military Compounds </a:t>
            </a:r>
          </a:p>
          <a:p>
            <a:endParaRPr lang="en-US" sz="3200" dirty="0"/>
          </a:p>
          <a:p>
            <a:pPr marL="457200" indent="-457200">
              <a:buFont typeface="Arial"/>
              <a:buChar char="•"/>
            </a:pPr>
            <a:r>
              <a:rPr lang="en-US" sz="3200" dirty="0" smtClean="0"/>
              <a:t>Perchlorates used for rocket fuel contaminate the soil and water. </a:t>
            </a:r>
          </a:p>
          <a:p>
            <a:pPr marL="457200" indent="-457200">
              <a:buFont typeface="Arial"/>
              <a:buChar char="•"/>
            </a:pPr>
            <a:r>
              <a:rPr lang="en-US" sz="3200" dirty="0" smtClean="0"/>
              <a:t>Can effect thyroid gland and the amount of hormones.</a:t>
            </a:r>
            <a:endParaRPr lang="en-US" sz="3200" dirty="0"/>
          </a:p>
        </p:txBody>
      </p:sp>
    </p:spTree>
    <p:extLst>
      <p:ext uri="{BB962C8B-B14F-4D97-AF65-F5344CB8AC3E}">
        <p14:creationId xmlns:p14="http://schemas.microsoft.com/office/powerpoint/2010/main" val="3370819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6973" y="327709"/>
            <a:ext cx="8302486" cy="769441"/>
          </a:xfrm>
          <a:prstGeom prst="rect">
            <a:avLst/>
          </a:prstGeom>
          <a:noFill/>
        </p:spPr>
        <p:txBody>
          <a:bodyPr wrap="square" rtlCol="0">
            <a:spAutoFit/>
          </a:bodyPr>
          <a:lstStyle/>
          <a:p>
            <a:pPr algn="ctr"/>
            <a:r>
              <a:rPr lang="en-US" sz="4400" dirty="0" smtClean="0"/>
              <a:t>The Chesapeake Bay</a:t>
            </a:r>
            <a:endParaRPr lang="en-US" sz="4400" dirty="0"/>
          </a:p>
        </p:txBody>
      </p:sp>
      <p:sp>
        <p:nvSpPr>
          <p:cNvPr id="3" name="TextBox 2"/>
          <p:cNvSpPr txBox="1"/>
          <p:nvPr/>
        </p:nvSpPr>
        <p:spPr>
          <a:xfrm>
            <a:off x="214062" y="1241397"/>
            <a:ext cx="8334221" cy="5127162"/>
          </a:xfrm>
          <a:prstGeom prst="rect">
            <a:avLst/>
          </a:prstGeom>
          <a:noFill/>
        </p:spPr>
        <p:txBody>
          <a:bodyPr wrap="square" rtlCol="0">
            <a:spAutoFit/>
          </a:bodyPr>
          <a:lstStyle/>
          <a:p>
            <a:pPr marL="457200" indent="-457200">
              <a:buFont typeface="Arial"/>
              <a:buChar char="•"/>
            </a:pPr>
            <a:r>
              <a:rPr lang="en-US" sz="3200" dirty="0" smtClean="0"/>
              <a:t>Largest estuary in the US. </a:t>
            </a:r>
            <a:endParaRPr lang="en-US" sz="3200" dirty="0"/>
          </a:p>
          <a:p>
            <a:pPr marL="457200" indent="-457200">
              <a:buFont typeface="Arial"/>
              <a:buChar char="•"/>
            </a:pPr>
            <a:r>
              <a:rPr lang="en-US" sz="3200" dirty="0" smtClean="0"/>
              <a:t>Millions of tons of N, P are dumped into the tributaries.</a:t>
            </a:r>
          </a:p>
          <a:p>
            <a:pPr marL="457200" indent="-457200">
              <a:buFont typeface="Arial"/>
              <a:buChar char="•"/>
            </a:pPr>
            <a:r>
              <a:rPr lang="en-US" sz="3200" dirty="0" smtClean="0"/>
              <a:t>Sewage waste, animal waste, and fertilizer run off all contribute to the pollution. </a:t>
            </a:r>
          </a:p>
          <a:p>
            <a:pPr marL="457200" indent="-457200">
              <a:buFont typeface="Arial"/>
              <a:buChar char="•"/>
            </a:pPr>
            <a:r>
              <a:rPr lang="en-US" sz="3200" dirty="0" smtClean="0"/>
              <a:t>Algal blooms in the bay occur. </a:t>
            </a:r>
          </a:p>
          <a:p>
            <a:pPr marL="457200" indent="-457200">
              <a:buFont typeface="Arial"/>
              <a:buChar char="•"/>
            </a:pPr>
            <a:r>
              <a:rPr lang="en-US" sz="3200" dirty="0" smtClean="0"/>
              <a:t>Sediments also wash into the bay making the water cloudy. </a:t>
            </a:r>
          </a:p>
          <a:p>
            <a:pPr marL="457200" indent="-457200">
              <a:buFont typeface="Arial"/>
              <a:buChar char="•"/>
            </a:pPr>
            <a:r>
              <a:rPr lang="en-US" sz="3200" dirty="0" smtClean="0"/>
              <a:t>Millions of tons of pesticides,  and pharmaceuticals are washed into the bay. </a:t>
            </a:r>
          </a:p>
        </p:txBody>
      </p:sp>
    </p:spTree>
    <p:extLst>
      <p:ext uri="{BB962C8B-B14F-4D97-AF65-F5344CB8AC3E}">
        <p14:creationId xmlns:p14="http://schemas.microsoft.com/office/powerpoint/2010/main" val="26815816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5797" y="341364"/>
            <a:ext cx="8602904" cy="3046988"/>
          </a:xfrm>
          <a:prstGeom prst="rect">
            <a:avLst/>
          </a:prstGeom>
          <a:noFill/>
        </p:spPr>
        <p:txBody>
          <a:bodyPr wrap="square" rtlCol="0">
            <a:spAutoFit/>
          </a:bodyPr>
          <a:lstStyle/>
          <a:p>
            <a:r>
              <a:rPr lang="en-US" sz="3200" dirty="0" smtClean="0"/>
              <a:t>Industrial Compounds</a:t>
            </a:r>
          </a:p>
          <a:p>
            <a:endParaRPr lang="en-US" sz="3200" dirty="0"/>
          </a:p>
          <a:p>
            <a:pPr marL="457200" indent="-457200">
              <a:buFont typeface="Arial"/>
              <a:buChar char="•"/>
            </a:pPr>
            <a:r>
              <a:rPr lang="en-US" sz="3200" dirty="0" smtClean="0"/>
              <a:t>Compounds used in manufacturing. </a:t>
            </a:r>
          </a:p>
          <a:p>
            <a:pPr marL="457200" indent="-457200">
              <a:buFont typeface="Arial"/>
              <a:buChar char="•"/>
            </a:pPr>
            <a:r>
              <a:rPr lang="en-US" sz="3200" dirty="0" smtClean="0"/>
              <a:t>Dumped into rivers. </a:t>
            </a:r>
          </a:p>
          <a:p>
            <a:pPr marL="457200" indent="-457200">
              <a:buFont typeface="Arial"/>
              <a:buChar char="•"/>
            </a:pPr>
            <a:r>
              <a:rPr lang="en-US" sz="3200" dirty="0" smtClean="0"/>
              <a:t>Cuyahoga River in Ohio caught on fire in 1969!</a:t>
            </a:r>
          </a:p>
          <a:p>
            <a:endParaRPr lang="en-US" sz="3200" dirty="0"/>
          </a:p>
        </p:txBody>
      </p:sp>
      <p:pic>
        <p:nvPicPr>
          <p:cNvPr id="3" name="Picture 2" descr="figure_14_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8013" y="3074688"/>
            <a:ext cx="5182706" cy="367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4346223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5041" y="273091"/>
            <a:ext cx="8466350" cy="6771083"/>
          </a:xfrm>
          <a:prstGeom prst="rect">
            <a:avLst/>
          </a:prstGeom>
          <a:noFill/>
        </p:spPr>
        <p:txBody>
          <a:bodyPr wrap="square" rtlCol="0">
            <a:spAutoFit/>
          </a:bodyPr>
          <a:lstStyle/>
          <a:p>
            <a:r>
              <a:rPr lang="en-US" sz="3200" dirty="0" smtClean="0"/>
              <a:t>PCBs: polychlorinated biphenyls. Used in manufacturing plastics and insulating electrical transformers until 1979. </a:t>
            </a:r>
          </a:p>
          <a:p>
            <a:endParaRPr lang="en-US" sz="3200" dirty="0"/>
          </a:p>
          <a:p>
            <a:pPr marL="457200" indent="-457200">
              <a:buFont typeface="Arial"/>
              <a:buChar char="•"/>
            </a:pPr>
            <a:r>
              <a:rPr lang="en-US" sz="3200" dirty="0" smtClean="0"/>
              <a:t>Ingested PCBs are lethal and carcinogenic or cancer causing. </a:t>
            </a:r>
          </a:p>
          <a:p>
            <a:endParaRPr lang="en-US" sz="3200" dirty="0"/>
          </a:p>
          <a:p>
            <a:r>
              <a:rPr lang="en-US" sz="3200" dirty="0" smtClean="0"/>
              <a:t>General Electric dumped 1.3 million pounds of PCBs into the Hudson River from 1947-1977. </a:t>
            </a:r>
          </a:p>
          <a:p>
            <a:endParaRPr lang="en-US" sz="3200" dirty="0"/>
          </a:p>
          <a:p>
            <a:r>
              <a:rPr lang="en-US" sz="3200" dirty="0" smtClean="0"/>
              <a:t>EPA ruled that the company had to dredge and remove 2.65 million cubic yards of PCB sediment. Removal began in 2009. </a:t>
            </a:r>
          </a:p>
          <a:p>
            <a:endParaRPr lang="en-US" dirty="0"/>
          </a:p>
        </p:txBody>
      </p:sp>
    </p:spTree>
    <p:extLst>
      <p:ext uri="{BB962C8B-B14F-4D97-AF65-F5344CB8AC3E}">
        <p14:creationId xmlns:p14="http://schemas.microsoft.com/office/powerpoint/2010/main" val="31230083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1595" y="368673"/>
            <a:ext cx="8124965" cy="5016757"/>
          </a:xfrm>
          <a:prstGeom prst="rect">
            <a:avLst/>
          </a:prstGeom>
          <a:noFill/>
        </p:spPr>
        <p:txBody>
          <a:bodyPr wrap="square" rtlCol="0">
            <a:spAutoFit/>
          </a:bodyPr>
          <a:lstStyle/>
          <a:p>
            <a:r>
              <a:rPr lang="en-US" sz="3200" dirty="0" smtClean="0"/>
              <a:t>PBDEs: </a:t>
            </a:r>
            <a:r>
              <a:rPr lang="en-US" sz="3200" dirty="0" err="1" smtClean="0"/>
              <a:t>polybrominated</a:t>
            </a:r>
            <a:r>
              <a:rPr lang="en-US" sz="3200" dirty="0" smtClean="0"/>
              <a:t> </a:t>
            </a:r>
            <a:r>
              <a:rPr lang="en-US" sz="3200" dirty="0" err="1" smtClean="0"/>
              <a:t>diphenyl</a:t>
            </a:r>
            <a:r>
              <a:rPr lang="en-US" sz="3200" dirty="0" smtClean="0"/>
              <a:t> ethers. Flame retardants added to a variety of items. </a:t>
            </a:r>
          </a:p>
          <a:p>
            <a:endParaRPr lang="en-US" sz="3200" dirty="0"/>
          </a:p>
          <a:p>
            <a:pPr marL="457200" indent="-457200">
              <a:buFont typeface="Arial"/>
              <a:buChar char="•"/>
            </a:pPr>
            <a:r>
              <a:rPr lang="en-US" sz="3200" dirty="0" smtClean="0"/>
              <a:t>Since the 1990s scientists have been detecting PBDEs in unexpected places such  as fish, aquatic birds, and human breast milk. </a:t>
            </a:r>
          </a:p>
          <a:p>
            <a:pPr marL="457200" indent="-457200">
              <a:buFont typeface="Arial"/>
              <a:buChar char="•"/>
            </a:pPr>
            <a:r>
              <a:rPr lang="en-US" sz="3200" dirty="0" smtClean="0"/>
              <a:t>Exposure to some types can cause brain damage. </a:t>
            </a:r>
          </a:p>
          <a:p>
            <a:pPr marL="457200" indent="-457200">
              <a:buFont typeface="Arial"/>
              <a:buChar char="•"/>
            </a:pPr>
            <a:r>
              <a:rPr lang="en-US" sz="3200" dirty="0" smtClean="0"/>
              <a:t>Banned in the European Union and several states including Washington and California. </a:t>
            </a:r>
            <a:endParaRPr lang="en-US" sz="3200" dirty="0"/>
          </a:p>
        </p:txBody>
      </p:sp>
    </p:spTree>
    <p:extLst>
      <p:ext uri="{BB962C8B-B14F-4D97-AF65-F5344CB8AC3E}">
        <p14:creationId xmlns:p14="http://schemas.microsoft.com/office/powerpoint/2010/main" val="6356988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2351" y="314055"/>
            <a:ext cx="8206898" cy="769441"/>
          </a:xfrm>
          <a:prstGeom prst="rect">
            <a:avLst/>
          </a:prstGeom>
          <a:noFill/>
        </p:spPr>
        <p:txBody>
          <a:bodyPr wrap="square" rtlCol="0">
            <a:spAutoFit/>
          </a:bodyPr>
          <a:lstStyle/>
          <a:p>
            <a:pPr algn="ctr"/>
            <a:r>
              <a:rPr lang="en-US" sz="4400" dirty="0" smtClean="0"/>
              <a:t>Oil Pollution</a:t>
            </a:r>
            <a:endParaRPr lang="en-US" sz="4400" dirty="0"/>
          </a:p>
        </p:txBody>
      </p:sp>
      <p:sp>
        <p:nvSpPr>
          <p:cNvPr id="3" name="TextBox 2"/>
          <p:cNvSpPr txBox="1"/>
          <p:nvPr/>
        </p:nvSpPr>
        <p:spPr>
          <a:xfrm>
            <a:off x="628149" y="1420074"/>
            <a:ext cx="7769925" cy="3539430"/>
          </a:xfrm>
          <a:prstGeom prst="rect">
            <a:avLst/>
          </a:prstGeom>
          <a:noFill/>
        </p:spPr>
        <p:txBody>
          <a:bodyPr wrap="square" rtlCol="0">
            <a:spAutoFit/>
          </a:bodyPr>
          <a:lstStyle/>
          <a:p>
            <a:pPr marL="457200" indent="-457200">
              <a:buFont typeface="Arial"/>
              <a:buChar char="•"/>
            </a:pPr>
            <a:r>
              <a:rPr lang="en-US" sz="3200" dirty="0" smtClean="0"/>
              <a:t>Oil is toxic to many marine organisms including fish, birds, mammals, in addition to algae and microorganisms at the bottom of the food chain. </a:t>
            </a:r>
          </a:p>
          <a:p>
            <a:pPr marL="457200" indent="-457200">
              <a:buFont typeface="Arial"/>
              <a:buChar char="•"/>
            </a:pPr>
            <a:endParaRPr lang="en-US" sz="3200" dirty="0"/>
          </a:p>
          <a:p>
            <a:pPr marL="457200" indent="-457200">
              <a:buFont typeface="Arial"/>
              <a:buChar char="•"/>
            </a:pPr>
            <a:r>
              <a:rPr lang="en-US" sz="3200" dirty="0" smtClean="0"/>
              <a:t>Oil is viscous and can spread below and across surfaces. </a:t>
            </a:r>
            <a:endParaRPr lang="en-US" sz="3200" dirty="0"/>
          </a:p>
        </p:txBody>
      </p:sp>
    </p:spTree>
    <p:extLst>
      <p:ext uri="{BB962C8B-B14F-4D97-AF65-F5344CB8AC3E}">
        <p14:creationId xmlns:p14="http://schemas.microsoft.com/office/powerpoint/2010/main" val="9105617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2351" y="395982"/>
            <a:ext cx="8329797" cy="4524315"/>
          </a:xfrm>
          <a:prstGeom prst="rect">
            <a:avLst/>
          </a:prstGeom>
          <a:noFill/>
        </p:spPr>
        <p:txBody>
          <a:bodyPr wrap="square" rtlCol="0">
            <a:spAutoFit/>
          </a:bodyPr>
          <a:lstStyle/>
          <a:p>
            <a:r>
              <a:rPr lang="en-US" sz="3200" dirty="0" smtClean="0"/>
              <a:t>Source: off-shore oil drilling (drilling under the sea). </a:t>
            </a:r>
          </a:p>
          <a:p>
            <a:pPr marL="457200" indent="-457200">
              <a:buFont typeface="Arial"/>
              <a:buChar char="•"/>
            </a:pPr>
            <a:r>
              <a:rPr lang="en-US" sz="3200" dirty="0" smtClean="0"/>
              <a:t>About 5,000 off shore oil drilling platforms in the US. </a:t>
            </a:r>
            <a:endParaRPr lang="en-US" sz="3200" dirty="0"/>
          </a:p>
          <a:p>
            <a:pPr marL="457200" indent="-457200">
              <a:buFont typeface="Arial"/>
              <a:buChar char="•"/>
            </a:pPr>
            <a:r>
              <a:rPr lang="en-US" sz="3200" dirty="0" smtClean="0"/>
              <a:t>3,000 in the rest of the world. </a:t>
            </a:r>
          </a:p>
          <a:p>
            <a:pPr marL="457200" indent="-457200">
              <a:buFont typeface="Arial"/>
              <a:buChar char="•"/>
            </a:pPr>
            <a:r>
              <a:rPr lang="en-US" sz="3200" dirty="0" smtClean="0"/>
              <a:t>Can experience leaks. </a:t>
            </a:r>
          </a:p>
          <a:p>
            <a:pPr marL="457200" indent="-457200">
              <a:buFont typeface="Arial"/>
              <a:buChar char="•"/>
            </a:pPr>
            <a:r>
              <a:rPr lang="en-US" sz="3200" dirty="0" smtClean="0"/>
              <a:t>Estimated 146,000 Kg of oil leaking just in the US. </a:t>
            </a:r>
          </a:p>
          <a:p>
            <a:pPr marL="457200" indent="-457200">
              <a:buFont typeface="Arial"/>
              <a:buChar char="•"/>
            </a:pPr>
            <a:r>
              <a:rPr lang="en-US" sz="3200" dirty="0" smtClean="0"/>
              <a:t>Foreign:  0.6 million to 1.4 million Kg per yr. </a:t>
            </a:r>
            <a:endParaRPr lang="en-US" sz="3200" dirty="0"/>
          </a:p>
        </p:txBody>
      </p:sp>
    </p:spTree>
    <p:extLst>
      <p:ext uri="{BB962C8B-B14F-4D97-AF65-F5344CB8AC3E}">
        <p14:creationId xmlns:p14="http://schemas.microsoft.com/office/powerpoint/2010/main" val="34085252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descr="figure_14_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6200" y="139700"/>
            <a:ext cx="3924300" cy="659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804442311"/>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0628" y="327709"/>
            <a:ext cx="8302486" cy="4031873"/>
          </a:xfrm>
          <a:prstGeom prst="rect">
            <a:avLst/>
          </a:prstGeom>
          <a:noFill/>
        </p:spPr>
        <p:txBody>
          <a:bodyPr wrap="square" rtlCol="0">
            <a:spAutoFit/>
          </a:bodyPr>
          <a:lstStyle/>
          <a:p>
            <a:r>
              <a:rPr lang="en-US" sz="3200" dirty="0" smtClean="0"/>
              <a:t>BP Oil Spill- 2010</a:t>
            </a:r>
          </a:p>
          <a:p>
            <a:endParaRPr lang="en-US" sz="3200" dirty="0"/>
          </a:p>
          <a:p>
            <a:pPr marL="457200" indent="-457200">
              <a:buFont typeface="Arial"/>
              <a:buChar char="•"/>
            </a:pPr>
            <a:r>
              <a:rPr lang="en-US" sz="3200" dirty="0" err="1" smtClean="0"/>
              <a:t>Deepwater</a:t>
            </a:r>
            <a:r>
              <a:rPr lang="en-US" sz="3200" dirty="0" smtClean="0"/>
              <a:t> Horizon platform caused a pipe to break about 1 mile down. </a:t>
            </a:r>
          </a:p>
          <a:p>
            <a:pPr marL="457200" indent="-457200">
              <a:buFont typeface="Arial"/>
              <a:buChar char="•"/>
            </a:pPr>
            <a:r>
              <a:rPr lang="en-US" sz="3200" dirty="0" smtClean="0"/>
              <a:t>Pipe was open from April to August. </a:t>
            </a:r>
          </a:p>
          <a:p>
            <a:pPr marL="457200" indent="-457200">
              <a:buFont typeface="Arial"/>
              <a:buChar char="•"/>
            </a:pPr>
            <a:r>
              <a:rPr lang="en-US" sz="3200" dirty="0" smtClean="0"/>
              <a:t>Estimated 206 million gallons of oil was leaked disrupting beaches, wildlife and estuaries. </a:t>
            </a:r>
            <a:endParaRPr lang="en-US" sz="3200" dirty="0"/>
          </a:p>
        </p:txBody>
      </p:sp>
    </p:spTree>
    <p:extLst>
      <p:ext uri="{BB962C8B-B14F-4D97-AF65-F5344CB8AC3E}">
        <p14:creationId xmlns:p14="http://schemas.microsoft.com/office/powerpoint/2010/main" val="32041202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9662" y="395982"/>
            <a:ext cx="8357107" cy="6001642"/>
          </a:xfrm>
          <a:prstGeom prst="rect">
            <a:avLst/>
          </a:prstGeom>
          <a:noFill/>
        </p:spPr>
        <p:txBody>
          <a:bodyPr wrap="square" rtlCol="0">
            <a:spAutoFit/>
          </a:bodyPr>
          <a:lstStyle/>
          <a:p>
            <a:r>
              <a:rPr lang="en-US" sz="3200" dirty="0" smtClean="0"/>
              <a:t>Exxon Valdez- 1989</a:t>
            </a:r>
          </a:p>
          <a:p>
            <a:endParaRPr lang="en-US" sz="3200" dirty="0"/>
          </a:p>
          <a:p>
            <a:pPr marL="457200" indent="-457200">
              <a:buFont typeface="Arial"/>
              <a:buChar char="•"/>
            </a:pPr>
            <a:r>
              <a:rPr lang="en-US" sz="3200" dirty="0" smtClean="0"/>
              <a:t>Ran aground off of the coast of Alaska.</a:t>
            </a:r>
          </a:p>
          <a:p>
            <a:pPr marL="457200" indent="-457200">
              <a:buFont typeface="Arial"/>
              <a:buChar char="•"/>
            </a:pPr>
            <a:r>
              <a:rPr lang="en-US" sz="3200" dirty="0" smtClean="0"/>
              <a:t>Spilled 11 million gallons of oil.</a:t>
            </a:r>
          </a:p>
          <a:p>
            <a:pPr marL="457200" indent="-457200">
              <a:buFont typeface="Arial"/>
              <a:buChar char="•"/>
            </a:pPr>
            <a:r>
              <a:rPr lang="en-US" sz="3200" dirty="0" smtClean="0"/>
              <a:t>Killed 250,000 seabirds, 2,800 sea otters, 300 harbor seals, and 22 killer seals. </a:t>
            </a:r>
          </a:p>
          <a:p>
            <a:pPr marL="457200" indent="-457200">
              <a:buFont typeface="Arial"/>
              <a:buChar char="•"/>
            </a:pPr>
            <a:r>
              <a:rPr lang="en-US" sz="3200" dirty="0" smtClean="0"/>
              <a:t>20 years after research has indicated that some species such as bald eagles and salmon have rebounded. </a:t>
            </a:r>
          </a:p>
          <a:p>
            <a:pPr marL="457200" indent="-457200">
              <a:buFont typeface="Arial"/>
              <a:buChar char="•"/>
            </a:pPr>
            <a:r>
              <a:rPr lang="en-US" sz="3200" dirty="0" smtClean="0"/>
              <a:t>Killer whales and sea otters have not : (</a:t>
            </a:r>
          </a:p>
          <a:p>
            <a:pPr marL="457200" indent="-457200">
              <a:buFont typeface="Arial"/>
              <a:buChar char="•"/>
            </a:pPr>
            <a:r>
              <a:rPr lang="en-US" sz="3200" dirty="0" smtClean="0"/>
              <a:t>Could take 100 years for all the oil to break down. </a:t>
            </a:r>
          </a:p>
        </p:txBody>
      </p:sp>
    </p:spTree>
    <p:extLst>
      <p:ext uri="{BB962C8B-B14F-4D97-AF65-F5344CB8AC3E}">
        <p14:creationId xmlns:p14="http://schemas.microsoft.com/office/powerpoint/2010/main" val="23017805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0628" y="368673"/>
            <a:ext cx="8138621" cy="1569660"/>
          </a:xfrm>
          <a:prstGeom prst="rect">
            <a:avLst/>
          </a:prstGeom>
          <a:noFill/>
        </p:spPr>
        <p:txBody>
          <a:bodyPr wrap="square" rtlCol="0">
            <a:spAutoFit/>
          </a:bodyPr>
          <a:lstStyle/>
          <a:p>
            <a:r>
              <a:rPr lang="en-US" sz="3200" dirty="0" smtClean="0"/>
              <a:t>Oil Remediation</a:t>
            </a:r>
          </a:p>
          <a:p>
            <a:endParaRPr lang="en-US" sz="3200" dirty="0"/>
          </a:p>
          <a:p>
            <a:endParaRPr lang="en-US" sz="3200" dirty="0"/>
          </a:p>
        </p:txBody>
      </p:sp>
      <p:sp>
        <p:nvSpPr>
          <p:cNvPr id="3" name="TextBox 2"/>
          <p:cNvSpPr txBox="1"/>
          <p:nvPr/>
        </p:nvSpPr>
        <p:spPr>
          <a:xfrm>
            <a:off x="450628" y="1324492"/>
            <a:ext cx="8507317" cy="4524315"/>
          </a:xfrm>
          <a:prstGeom prst="rect">
            <a:avLst/>
          </a:prstGeom>
          <a:noFill/>
        </p:spPr>
        <p:txBody>
          <a:bodyPr wrap="square" rtlCol="0">
            <a:spAutoFit/>
          </a:bodyPr>
          <a:lstStyle/>
          <a:p>
            <a:pPr marL="457200" indent="-457200">
              <a:buFont typeface="Arial"/>
              <a:buChar char="•"/>
            </a:pPr>
            <a:r>
              <a:rPr lang="en-US" sz="3200" dirty="0" smtClean="0"/>
              <a:t>Oil on feathers must be cleaned by hand. </a:t>
            </a:r>
          </a:p>
          <a:p>
            <a:pPr marL="457200" indent="-457200">
              <a:buFont typeface="Arial"/>
              <a:buChar char="•"/>
            </a:pPr>
            <a:r>
              <a:rPr lang="en-US" sz="3200" dirty="0" smtClean="0"/>
              <a:t>Feathers covered with oil become heavy and do not insulate. </a:t>
            </a:r>
          </a:p>
          <a:p>
            <a:pPr marL="457200" indent="-457200">
              <a:buFont typeface="Arial"/>
              <a:buChar char="•"/>
            </a:pPr>
            <a:r>
              <a:rPr lang="en-US" sz="3200" dirty="0" smtClean="0"/>
              <a:t>Plastic barriers can be used to contain oil in one area and then can be sucked off. </a:t>
            </a:r>
          </a:p>
          <a:p>
            <a:pPr marL="457200" indent="-457200">
              <a:buFont typeface="Arial"/>
              <a:buChar char="•"/>
            </a:pPr>
            <a:r>
              <a:rPr lang="en-US" sz="3200" dirty="0" smtClean="0"/>
              <a:t>Chemicals can be used to break up the oil but these can be harmful to the environment.</a:t>
            </a:r>
          </a:p>
          <a:p>
            <a:pPr marL="457200" indent="-457200">
              <a:buFont typeface="Arial"/>
              <a:buChar char="•"/>
            </a:pPr>
            <a:r>
              <a:rPr lang="en-US" sz="3200" dirty="0" smtClean="0"/>
              <a:t>Genetically engineered bacteria=s </a:t>
            </a:r>
            <a:r>
              <a:rPr lang="en-US" sz="3200" b="1" u="sng" dirty="0" smtClean="0"/>
              <a:t>bioremediation</a:t>
            </a:r>
            <a:r>
              <a:rPr lang="en-US" sz="3200" dirty="0" smtClean="0"/>
              <a:t>. </a:t>
            </a:r>
          </a:p>
        </p:txBody>
      </p:sp>
    </p:spTree>
    <p:extLst>
      <p:ext uri="{BB962C8B-B14F-4D97-AF65-F5344CB8AC3E}">
        <p14:creationId xmlns:p14="http://schemas.microsoft.com/office/powerpoint/2010/main" val="24718106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5041" y="368673"/>
            <a:ext cx="8466350" cy="4031873"/>
          </a:xfrm>
          <a:prstGeom prst="rect">
            <a:avLst/>
          </a:prstGeom>
          <a:noFill/>
        </p:spPr>
        <p:txBody>
          <a:bodyPr wrap="square" rtlCol="0">
            <a:spAutoFit/>
          </a:bodyPr>
          <a:lstStyle/>
          <a:p>
            <a:pPr marL="457200" indent="-457200">
              <a:buFont typeface="Arial"/>
              <a:buChar char="•"/>
            </a:pPr>
            <a:r>
              <a:rPr lang="en-US" sz="3200" dirty="0" smtClean="0"/>
              <a:t>No clear way of how to remove oil from the coastline. </a:t>
            </a:r>
          </a:p>
          <a:p>
            <a:pPr marL="457200" indent="-457200">
              <a:buFont typeface="Arial"/>
              <a:buChar char="•"/>
            </a:pPr>
            <a:r>
              <a:rPr lang="en-US" sz="3200" dirty="0" smtClean="0"/>
              <a:t>High pressure hot water removes the oil but also the organisms that reside on the rocks and the sediments that contain valuable sediments.  </a:t>
            </a:r>
          </a:p>
          <a:p>
            <a:pPr marL="457200" indent="-457200">
              <a:buFont typeface="Arial"/>
              <a:buChar char="•"/>
            </a:pPr>
            <a:r>
              <a:rPr lang="en-US" sz="3200" dirty="0" smtClean="0"/>
              <a:t>Leaving it there results in most of it gone due to the action of the waves but a lot remains within tiny crevices harming wildlife. </a:t>
            </a:r>
            <a:endParaRPr lang="en-US" sz="3200" dirty="0"/>
          </a:p>
        </p:txBody>
      </p:sp>
    </p:spTree>
    <p:extLst>
      <p:ext uri="{BB962C8B-B14F-4D97-AF65-F5344CB8AC3E}">
        <p14:creationId xmlns:p14="http://schemas.microsoft.com/office/powerpoint/2010/main" val="3210296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0628" y="382328"/>
            <a:ext cx="8302486" cy="769441"/>
          </a:xfrm>
          <a:prstGeom prst="rect">
            <a:avLst/>
          </a:prstGeom>
          <a:noFill/>
        </p:spPr>
        <p:txBody>
          <a:bodyPr wrap="square" rtlCol="0">
            <a:spAutoFit/>
          </a:bodyPr>
          <a:lstStyle/>
          <a:p>
            <a:r>
              <a:rPr lang="en-US" sz="4400" dirty="0" smtClean="0"/>
              <a:t>Pollution: Specific or Broad Areas</a:t>
            </a:r>
            <a:endParaRPr lang="en-US" sz="4400" dirty="0"/>
          </a:p>
        </p:txBody>
      </p:sp>
      <p:sp>
        <p:nvSpPr>
          <p:cNvPr id="3" name="TextBox 2"/>
          <p:cNvSpPr txBox="1"/>
          <p:nvPr/>
        </p:nvSpPr>
        <p:spPr>
          <a:xfrm>
            <a:off x="450628" y="1570274"/>
            <a:ext cx="8138621" cy="4524315"/>
          </a:xfrm>
          <a:prstGeom prst="rect">
            <a:avLst/>
          </a:prstGeom>
          <a:noFill/>
        </p:spPr>
        <p:txBody>
          <a:bodyPr wrap="square" rtlCol="0">
            <a:spAutoFit/>
          </a:bodyPr>
          <a:lstStyle/>
          <a:p>
            <a:r>
              <a:rPr lang="en-US" sz="3200" u="sng" dirty="0" smtClean="0"/>
              <a:t>Water Pollution</a:t>
            </a:r>
            <a:r>
              <a:rPr lang="en-US" sz="3200" dirty="0" smtClean="0"/>
              <a:t>: contamination of streams, rivers, lakes, oceans or groundwater with substances produced through human activities.</a:t>
            </a:r>
          </a:p>
          <a:p>
            <a:endParaRPr lang="en-US" sz="3200" dirty="0"/>
          </a:p>
          <a:p>
            <a:r>
              <a:rPr lang="en-US" sz="3200" u="sng" dirty="0" smtClean="0"/>
              <a:t>Point Source</a:t>
            </a:r>
            <a:r>
              <a:rPr lang="en-US" sz="3200" dirty="0" smtClean="0"/>
              <a:t>: Comes from distinct places. </a:t>
            </a:r>
          </a:p>
          <a:p>
            <a:r>
              <a:rPr lang="en-US" sz="3200" dirty="0" smtClean="0"/>
              <a:t>Example: sewage treatment plant</a:t>
            </a:r>
          </a:p>
          <a:p>
            <a:endParaRPr lang="en-US" sz="3200" dirty="0"/>
          </a:p>
          <a:p>
            <a:r>
              <a:rPr lang="en-US" sz="3200" u="sng" dirty="0" smtClean="0"/>
              <a:t>Nonpoint Source</a:t>
            </a:r>
            <a:r>
              <a:rPr lang="en-US" sz="3200" dirty="0" smtClean="0"/>
              <a:t>: More diffuse, large areas. </a:t>
            </a:r>
          </a:p>
          <a:p>
            <a:r>
              <a:rPr lang="en-US" sz="3200" dirty="0" smtClean="0"/>
              <a:t>Example: farming region </a:t>
            </a:r>
            <a:endParaRPr lang="en-US" sz="3200" dirty="0"/>
          </a:p>
        </p:txBody>
      </p:sp>
    </p:spTree>
    <p:extLst>
      <p:ext uri="{BB962C8B-B14F-4D97-AF65-F5344CB8AC3E}">
        <p14:creationId xmlns:p14="http://schemas.microsoft.com/office/powerpoint/2010/main" val="35060192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2" descr="figure_14_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787400"/>
            <a:ext cx="8531225" cy="529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049705969"/>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descr="figure_14_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41300"/>
            <a:ext cx="8531225" cy="638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673908490"/>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730" y="273091"/>
            <a:ext cx="8548283" cy="769441"/>
          </a:xfrm>
          <a:prstGeom prst="rect">
            <a:avLst/>
          </a:prstGeom>
          <a:noFill/>
        </p:spPr>
        <p:txBody>
          <a:bodyPr wrap="square" rtlCol="0">
            <a:spAutoFit/>
          </a:bodyPr>
          <a:lstStyle/>
          <a:p>
            <a:pPr algn="ctr"/>
            <a:r>
              <a:rPr lang="en-US" sz="4400" dirty="0" smtClean="0"/>
              <a:t>Non-Chemical Pollutants</a:t>
            </a:r>
            <a:endParaRPr lang="en-US" sz="4400" dirty="0"/>
          </a:p>
        </p:txBody>
      </p:sp>
      <p:sp>
        <p:nvSpPr>
          <p:cNvPr id="3" name="TextBox 2"/>
          <p:cNvSpPr txBox="1"/>
          <p:nvPr/>
        </p:nvSpPr>
        <p:spPr>
          <a:xfrm>
            <a:off x="505250" y="1187947"/>
            <a:ext cx="8124965" cy="5016757"/>
          </a:xfrm>
          <a:prstGeom prst="rect">
            <a:avLst/>
          </a:prstGeom>
          <a:noFill/>
        </p:spPr>
        <p:txBody>
          <a:bodyPr wrap="square" rtlCol="0">
            <a:spAutoFit/>
          </a:bodyPr>
          <a:lstStyle/>
          <a:p>
            <a:r>
              <a:rPr lang="en-US" sz="3200" dirty="0" smtClean="0"/>
              <a:t>Solid Waste Pollution</a:t>
            </a:r>
          </a:p>
          <a:p>
            <a:endParaRPr lang="en-US" sz="3200" dirty="0"/>
          </a:p>
          <a:p>
            <a:pPr marL="457200" indent="-457200">
              <a:buFont typeface="Arial"/>
              <a:buChar char="•"/>
            </a:pPr>
            <a:r>
              <a:rPr lang="en-US" sz="3200" dirty="0" smtClean="0"/>
              <a:t>Garbage!</a:t>
            </a:r>
          </a:p>
          <a:p>
            <a:pPr marL="457200" indent="-457200">
              <a:buFont typeface="Arial"/>
              <a:buChar char="•"/>
            </a:pPr>
            <a:r>
              <a:rPr lang="en-US" sz="3200" dirty="0" smtClean="0"/>
              <a:t>Great Pacific Garbage Patch: ocean gyre that collects garbage. </a:t>
            </a:r>
          </a:p>
          <a:p>
            <a:pPr marL="457200" indent="-457200">
              <a:buFont typeface="Arial"/>
              <a:buChar char="•"/>
            </a:pPr>
            <a:r>
              <a:rPr lang="en-US" sz="3200" dirty="0" smtClean="0"/>
              <a:t>Due to rotating currents collects garbage in one concentrated area. </a:t>
            </a:r>
          </a:p>
          <a:p>
            <a:pPr marL="457200" indent="-457200">
              <a:buFont typeface="Arial"/>
              <a:buChar char="•"/>
            </a:pPr>
            <a:r>
              <a:rPr lang="en-US" sz="3200" dirty="0" smtClean="0"/>
              <a:t>About the size of Texas. </a:t>
            </a:r>
          </a:p>
          <a:p>
            <a:pPr marL="457200" indent="-457200">
              <a:buFont typeface="Arial"/>
              <a:buChar char="•"/>
            </a:pPr>
            <a:r>
              <a:rPr lang="en-US" sz="3200" dirty="0" smtClean="0"/>
              <a:t>Coal and ash slag that remains when coal is burned (mercury, arsenic, and lead). </a:t>
            </a:r>
            <a:endParaRPr lang="en-US" sz="3200" dirty="0"/>
          </a:p>
        </p:txBody>
      </p:sp>
    </p:spTree>
    <p:extLst>
      <p:ext uri="{BB962C8B-B14F-4D97-AF65-F5344CB8AC3E}">
        <p14:creationId xmlns:p14="http://schemas.microsoft.com/office/powerpoint/2010/main" val="41579711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2" descr="figure_14_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54000"/>
            <a:ext cx="8531225" cy="635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13346674"/>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9872" y="450600"/>
            <a:ext cx="7933789" cy="5016757"/>
          </a:xfrm>
          <a:prstGeom prst="rect">
            <a:avLst/>
          </a:prstGeom>
          <a:noFill/>
        </p:spPr>
        <p:txBody>
          <a:bodyPr wrap="square" rtlCol="0">
            <a:spAutoFit/>
          </a:bodyPr>
          <a:lstStyle/>
          <a:p>
            <a:r>
              <a:rPr lang="en-US" sz="3200" dirty="0" smtClean="0"/>
              <a:t>Sediment Pollution</a:t>
            </a:r>
          </a:p>
          <a:p>
            <a:endParaRPr lang="en-US" sz="3200" dirty="0"/>
          </a:p>
          <a:p>
            <a:pPr marL="457200" indent="-457200">
              <a:buFont typeface="Arial"/>
              <a:buChar char="•"/>
            </a:pPr>
            <a:r>
              <a:rPr lang="en-US" sz="3200" dirty="0" smtClean="0"/>
              <a:t>House building, agriculture, and industrial building all increase sediment pollution. </a:t>
            </a:r>
          </a:p>
          <a:p>
            <a:pPr marL="457200" indent="-457200">
              <a:buFont typeface="Arial"/>
              <a:buChar char="•"/>
            </a:pPr>
            <a:r>
              <a:rPr lang="en-US" sz="3200" dirty="0" smtClean="0"/>
              <a:t>Increases turbidity of water which decreases sunlight infiltration. </a:t>
            </a:r>
          </a:p>
          <a:p>
            <a:pPr marL="457200" indent="-457200">
              <a:buFont typeface="Arial"/>
              <a:buChar char="•"/>
            </a:pPr>
            <a:r>
              <a:rPr lang="en-US" sz="3200" dirty="0" smtClean="0"/>
              <a:t>Can clog fish gills and inhibit the ability to obtain oxygen and catch prey. </a:t>
            </a:r>
          </a:p>
          <a:p>
            <a:pPr marL="457200" indent="-457200">
              <a:buFont typeface="Arial"/>
              <a:buChar char="•"/>
            </a:pPr>
            <a:r>
              <a:rPr lang="en-US" sz="3200" dirty="0" smtClean="0"/>
              <a:t>Estimated $16 billion per year in the US due to sediment pollution. </a:t>
            </a:r>
            <a:endParaRPr lang="en-US" sz="3200" dirty="0"/>
          </a:p>
        </p:txBody>
      </p:sp>
    </p:spTree>
    <p:extLst>
      <p:ext uri="{BB962C8B-B14F-4D97-AF65-F5344CB8AC3E}">
        <p14:creationId xmlns:p14="http://schemas.microsoft.com/office/powerpoint/2010/main" val="38814934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2" descr="figure_14_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0900" y="139700"/>
            <a:ext cx="4899025" cy="659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863417025"/>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0628" y="300400"/>
            <a:ext cx="8165932" cy="6986527"/>
          </a:xfrm>
          <a:prstGeom prst="rect">
            <a:avLst/>
          </a:prstGeom>
          <a:noFill/>
        </p:spPr>
        <p:txBody>
          <a:bodyPr wrap="square" rtlCol="0">
            <a:spAutoFit/>
          </a:bodyPr>
          <a:lstStyle/>
          <a:p>
            <a:r>
              <a:rPr lang="en-US" sz="3200" dirty="0" smtClean="0"/>
              <a:t>Thermal Pollution</a:t>
            </a:r>
          </a:p>
          <a:p>
            <a:endParaRPr lang="en-US" sz="3200" dirty="0"/>
          </a:p>
          <a:p>
            <a:pPr marL="457200" indent="-457200">
              <a:buFont typeface="Arial"/>
              <a:buChar char="•"/>
            </a:pPr>
            <a:r>
              <a:rPr lang="en-US" sz="3200" dirty="0" smtClean="0"/>
              <a:t>Substantial change in the temperature of the water due to human activities. </a:t>
            </a:r>
          </a:p>
          <a:p>
            <a:pPr marL="457200" indent="-457200">
              <a:buFont typeface="Arial"/>
              <a:buChar char="•"/>
            </a:pPr>
            <a:r>
              <a:rPr lang="en-US" sz="3200" dirty="0" smtClean="0"/>
              <a:t>Heating up fresh water to facilitate an industrial process then returning this warm water back to the original source. </a:t>
            </a:r>
          </a:p>
          <a:p>
            <a:pPr marL="457200" indent="-457200">
              <a:buFont typeface="Arial"/>
              <a:buChar char="•"/>
            </a:pPr>
            <a:r>
              <a:rPr lang="en-US" sz="3200" dirty="0" smtClean="0"/>
              <a:t>Cooling machines. </a:t>
            </a:r>
          </a:p>
          <a:p>
            <a:pPr marL="457200" indent="-457200">
              <a:buFont typeface="Arial"/>
              <a:buChar char="•"/>
            </a:pPr>
            <a:r>
              <a:rPr lang="en-US" sz="3200" dirty="0" smtClean="0"/>
              <a:t>Organisms can suffer </a:t>
            </a:r>
            <a:r>
              <a:rPr lang="en-US" sz="3200" u="sng" dirty="0" smtClean="0"/>
              <a:t>thermal shock. </a:t>
            </a:r>
          </a:p>
          <a:p>
            <a:pPr marL="457200" indent="-457200">
              <a:buFont typeface="Arial"/>
              <a:buChar char="•"/>
            </a:pPr>
            <a:r>
              <a:rPr lang="en-US" sz="3200" dirty="0" smtClean="0"/>
              <a:t>High temps cause organisms to increase their respiration and warmer water does not contain as much dissolved oxygen as cold water. </a:t>
            </a:r>
            <a:r>
              <a:rPr lang="en-US" sz="3200" u="sng" dirty="0" smtClean="0"/>
              <a:t> </a:t>
            </a:r>
          </a:p>
          <a:p>
            <a:pPr marL="457200" indent="-457200">
              <a:buFont typeface="Arial"/>
              <a:buChar char="•"/>
            </a:pPr>
            <a:endParaRPr lang="en-US" sz="3200" dirty="0"/>
          </a:p>
        </p:txBody>
      </p:sp>
    </p:spTree>
    <p:extLst>
      <p:ext uri="{BB962C8B-B14F-4D97-AF65-F5344CB8AC3E}">
        <p14:creationId xmlns:p14="http://schemas.microsoft.com/office/powerpoint/2010/main" val="3206964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9662" y="409637"/>
            <a:ext cx="8343452" cy="4031873"/>
          </a:xfrm>
          <a:prstGeom prst="rect">
            <a:avLst/>
          </a:prstGeom>
          <a:noFill/>
        </p:spPr>
        <p:txBody>
          <a:bodyPr wrap="square" rtlCol="0">
            <a:spAutoFit/>
          </a:bodyPr>
          <a:lstStyle/>
          <a:p>
            <a:pPr marL="457200" indent="-457200">
              <a:buFont typeface="Arial"/>
              <a:buChar char="•"/>
            </a:pPr>
            <a:r>
              <a:rPr lang="en-US" sz="3200" dirty="0" smtClean="0"/>
              <a:t>EPA regulates how much heated water can be returned to natural sources. </a:t>
            </a:r>
          </a:p>
          <a:p>
            <a:pPr marL="457200" indent="-457200">
              <a:buFont typeface="Arial"/>
              <a:buChar char="•"/>
            </a:pPr>
            <a:r>
              <a:rPr lang="en-US" sz="3200" dirty="0" smtClean="0"/>
              <a:t>Challenging in the summer when temps are high, AC demands are high, and water levels are low. </a:t>
            </a:r>
          </a:p>
          <a:p>
            <a:pPr marL="457200" indent="-457200">
              <a:buFont typeface="Arial"/>
              <a:buChar char="•"/>
            </a:pPr>
            <a:r>
              <a:rPr lang="en-US" sz="3200" dirty="0" smtClean="0"/>
              <a:t>Some industries use cooling towers(rely on evaporation) or recycles the water they utilize. </a:t>
            </a:r>
          </a:p>
          <a:p>
            <a:endParaRPr lang="en-US" sz="3200" dirty="0"/>
          </a:p>
        </p:txBody>
      </p:sp>
    </p:spTree>
    <p:extLst>
      <p:ext uri="{BB962C8B-B14F-4D97-AF65-F5344CB8AC3E}">
        <p14:creationId xmlns:p14="http://schemas.microsoft.com/office/powerpoint/2010/main" val="914181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descr="figure_14_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55600"/>
            <a:ext cx="8531225" cy="614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215036582"/>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2351" y="423291"/>
            <a:ext cx="8234209" cy="4524315"/>
          </a:xfrm>
          <a:prstGeom prst="rect">
            <a:avLst/>
          </a:prstGeom>
          <a:noFill/>
        </p:spPr>
        <p:txBody>
          <a:bodyPr wrap="square" rtlCol="0">
            <a:spAutoFit/>
          </a:bodyPr>
          <a:lstStyle/>
          <a:p>
            <a:r>
              <a:rPr lang="en-US" sz="3200" dirty="0" smtClean="0"/>
              <a:t>Noise Pollution</a:t>
            </a:r>
          </a:p>
          <a:p>
            <a:endParaRPr lang="en-US" sz="3200" dirty="0"/>
          </a:p>
          <a:p>
            <a:pPr marL="457200" indent="-457200">
              <a:buFont typeface="Arial"/>
              <a:buChar char="•"/>
            </a:pPr>
            <a:r>
              <a:rPr lang="en-US" sz="3200" dirty="0" smtClean="0"/>
              <a:t>Sounds from ships and submarines disrupt sea life communication. </a:t>
            </a:r>
          </a:p>
          <a:p>
            <a:pPr marL="457200" indent="-457200">
              <a:buFont typeface="Arial"/>
              <a:buChar char="•"/>
            </a:pPr>
            <a:r>
              <a:rPr lang="en-US" sz="3200" dirty="0" smtClean="0"/>
              <a:t>Sonar is especially bad. </a:t>
            </a:r>
          </a:p>
          <a:p>
            <a:pPr marL="457200" indent="-457200">
              <a:buFont typeface="Arial"/>
              <a:buChar char="•"/>
            </a:pPr>
            <a:r>
              <a:rPr lang="en-US" sz="3200" dirty="0" smtClean="0"/>
              <a:t>Several beached whales have been connected to the use of military sonar and loud, underwater air guns. </a:t>
            </a:r>
          </a:p>
          <a:p>
            <a:endParaRPr lang="en-US" sz="3200" dirty="0"/>
          </a:p>
        </p:txBody>
      </p:sp>
    </p:spTree>
    <p:extLst>
      <p:ext uri="{BB962C8B-B14F-4D97-AF65-F5344CB8AC3E}">
        <p14:creationId xmlns:p14="http://schemas.microsoft.com/office/powerpoint/2010/main" val="1453050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descr="figure_14_01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139700"/>
            <a:ext cx="4070350" cy="659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564399046"/>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9662" y="395982"/>
            <a:ext cx="8234209" cy="6001642"/>
          </a:xfrm>
          <a:prstGeom prst="rect">
            <a:avLst/>
          </a:prstGeom>
          <a:noFill/>
        </p:spPr>
        <p:txBody>
          <a:bodyPr wrap="square" rtlCol="0">
            <a:spAutoFit/>
          </a:bodyPr>
          <a:lstStyle/>
          <a:p>
            <a:r>
              <a:rPr lang="en-US" sz="3200" dirty="0" smtClean="0"/>
              <a:t>Clean Water Act</a:t>
            </a:r>
          </a:p>
          <a:p>
            <a:endParaRPr lang="en-US" sz="3200" dirty="0"/>
          </a:p>
          <a:p>
            <a:pPr marL="457200" indent="-457200">
              <a:buFont typeface="Arial"/>
              <a:buChar char="•"/>
            </a:pPr>
            <a:r>
              <a:rPr lang="en-US" sz="3200" dirty="0" smtClean="0"/>
              <a:t>The Federal Water Pollution Control Act of 1948 was the first major piece of legislation affecting water quality. </a:t>
            </a:r>
          </a:p>
          <a:p>
            <a:pPr marL="457200" indent="-457200">
              <a:buFont typeface="Arial"/>
              <a:buChar char="•"/>
            </a:pPr>
            <a:r>
              <a:rPr lang="en-US" sz="3200" dirty="0" smtClean="0"/>
              <a:t>Expanded in 1972 to the Clean Water Act. </a:t>
            </a:r>
          </a:p>
          <a:p>
            <a:pPr marL="457200" indent="-457200">
              <a:buFont typeface="Arial"/>
              <a:buChar char="•"/>
            </a:pPr>
            <a:r>
              <a:rPr lang="en-US" sz="3200" dirty="0" smtClean="0"/>
              <a:t>Supports the “protection and propagation of fish, shellfish, and wildlife and recreation in and on the water” by maintaining and when necessary, restoring the chemical, physical, and biological properties of natural waters. </a:t>
            </a:r>
          </a:p>
          <a:p>
            <a:pPr marL="457200" indent="-457200">
              <a:buFont typeface="Arial"/>
              <a:buChar char="•"/>
            </a:pPr>
            <a:r>
              <a:rPr lang="en-US" sz="3200" dirty="0" smtClean="0"/>
              <a:t>Does not include groundwater. </a:t>
            </a:r>
            <a:endParaRPr lang="en-US" sz="3200" dirty="0"/>
          </a:p>
        </p:txBody>
      </p:sp>
    </p:spTree>
    <p:extLst>
      <p:ext uri="{BB962C8B-B14F-4D97-AF65-F5344CB8AC3E}">
        <p14:creationId xmlns:p14="http://schemas.microsoft.com/office/powerpoint/2010/main" val="10981811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3318" y="382328"/>
            <a:ext cx="8343451" cy="4031873"/>
          </a:xfrm>
          <a:prstGeom prst="rect">
            <a:avLst/>
          </a:prstGeom>
          <a:noFill/>
        </p:spPr>
        <p:txBody>
          <a:bodyPr wrap="square" rtlCol="0">
            <a:spAutoFit/>
          </a:bodyPr>
          <a:lstStyle/>
          <a:p>
            <a:pPr marL="457200" indent="-457200">
              <a:buFont typeface="Arial"/>
              <a:buChar char="•"/>
            </a:pPr>
            <a:r>
              <a:rPr lang="en-US" sz="3200" dirty="0" smtClean="0"/>
              <a:t>More recently includes the diversity of living organisms. </a:t>
            </a:r>
          </a:p>
          <a:p>
            <a:pPr marL="457200" indent="-457200">
              <a:buFont typeface="Arial"/>
              <a:buChar char="•"/>
            </a:pPr>
            <a:r>
              <a:rPr lang="en-US" sz="3200" dirty="0" smtClean="0"/>
              <a:t>Issues water quality standards that define acceptable limits of various pollutants in US waterways. </a:t>
            </a:r>
          </a:p>
          <a:p>
            <a:pPr marL="457200" indent="-457200">
              <a:buFont typeface="Arial"/>
              <a:buChar char="•"/>
            </a:pPr>
            <a:r>
              <a:rPr lang="en-US" sz="3200" dirty="0" smtClean="0"/>
              <a:t>EPA and state governments can issue permits to control how much pollution industries can discharge into the waters. </a:t>
            </a:r>
            <a:endParaRPr lang="en-US" sz="3200" dirty="0"/>
          </a:p>
        </p:txBody>
      </p:sp>
    </p:spTree>
    <p:extLst>
      <p:ext uri="{BB962C8B-B14F-4D97-AF65-F5344CB8AC3E}">
        <p14:creationId xmlns:p14="http://schemas.microsoft.com/office/powerpoint/2010/main" val="28221034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2351" y="368673"/>
            <a:ext cx="8411729" cy="6001642"/>
          </a:xfrm>
          <a:prstGeom prst="rect">
            <a:avLst/>
          </a:prstGeom>
          <a:noFill/>
        </p:spPr>
        <p:txBody>
          <a:bodyPr wrap="square" rtlCol="0">
            <a:spAutoFit/>
          </a:bodyPr>
          <a:lstStyle/>
          <a:p>
            <a:r>
              <a:rPr lang="en-US" sz="3200" dirty="0" smtClean="0"/>
              <a:t>Safe Drinking Water Act</a:t>
            </a:r>
          </a:p>
          <a:p>
            <a:endParaRPr lang="en-US" sz="3200" dirty="0"/>
          </a:p>
          <a:p>
            <a:pPr marL="457200" indent="-457200">
              <a:buFont typeface="Arial"/>
              <a:buChar char="•"/>
            </a:pPr>
            <a:r>
              <a:rPr lang="en-US" sz="3200" dirty="0" smtClean="0"/>
              <a:t>Sets the national standards for safe drinking water. </a:t>
            </a:r>
          </a:p>
          <a:p>
            <a:pPr marL="457200" indent="-457200">
              <a:buFont typeface="Arial"/>
              <a:buChar char="•"/>
            </a:pPr>
            <a:r>
              <a:rPr lang="en-US" sz="3200" dirty="0" smtClean="0"/>
              <a:t>EPA is responsible for establishing </a:t>
            </a:r>
            <a:r>
              <a:rPr lang="en-US" sz="3200" b="1" dirty="0" smtClean="0"/>
              <a:t>maximum contamination levels (MCL) </a:t>
            </a:r>
            <a:r>
              <a:rPr lang="en-US" sz="3200" dirty="0" smtClean="0"/>
              <a:t>for 77 different elements or substances in both surface water and groundwater. </a:t>
            </a:r>
          </a:p>
          <a:p>
            <a:pPr marL="457200" indent="-457200">
              <a:buFont typeface="Arial"/>
              <a:buChar char="•"/>
            </a:pPr>
            <a:r>
              <a:rPr lang="en-US" sz="3200" dirty="0" smtClean="0"/>
              <a:t>Subject to political pressures. </a:t>
            </a:r>
          </a:p>
          <a:p>
            <a:pPr marL="457200" indent="-457200">
              <a:buFont typeface="Arial"/>
              <a:buChar char="•"/>
            </a:pPr>
            <a:r>
              <a:rPr lang="en-US" sz="3200" dirty="0" smtClean="0"/>
              <a:t>Expensive for communities to afford. </a:t>
            </a:r>
          </a:p>
          <a:p>
            <a:pPr marL="457200" indent="-457200">
              <a:buFont typeface="Arial"/>
              <a:buChar char="•"/>
            </a:pPr>
            <a:r>
              <a:rPr lang="en-US" sz="3200" dirty="0" smtClean="0"/>
              <a:t>Successful program but could use some improvements. </a:t>
            </a:r>
          </a:p>
        </p:txBody>
      </p:sp>
    </p:spTree>
    <p:extLst>
      <p:ext uri="{BB962C8B-B14F-4D97-AF65-F5344CB8AC3E}">
        <p14:creationId xmlns:p14="http://schemas.microsoft.com/office/powerpoint/2010/main" val="17085548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2" descr="table_14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711200"/>
            <a:ext cx="8531225" cy="542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037792302"/>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9" name="Picture 3" descr="table_14_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13" y="815975"/>
            <a:ext cx="8535987" cy="5224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869304"/>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6007" y="259436"/>
            <a:ext cx="8288830" cy="769441"/>
          </a:xfrm>
          <a:prstGeom prst="rect">
            <a:avLst/>
          </a:prstGeom>
          <a:noFill/>
        </p:spPr>
        <p:txBody>
          <a:bodyPr wrap="square" rtlCol="0">
            <a:spAutoFit/>
          </a:bodyPr>
          <a:lstStyle/>
          <a:p>
            <a:r>
              <a:rPr lang="en-US" sz="4400" dirty="0" smtClean="0"/>
              <a:t>Legislation in the Developing World</a:t>
            </a:r>
            <a:endParaRPr lang="en-US" sz="4400" dirty="0"/>
          </a:p>
        </p:txBody>
      </p:sp>
      <p:sp>
        <p:nvSpPr>
          <p:cNvPr id="4" name="TextBox 3"/>
          <p:cNvSpPr txBox="1"/>
          <p:nvPr/>
        </p:nvSpPr>
        <p:spPr>
          <a:xfrm>
            <a:off x="396007" y="1215255"/>
            <a:ext cx="8288830" cy="5509200"/>
          </a:xfrm>
          <a:prstGeom prst="rect">
            <a:avLst/>
          </a:prstGeom>
          <a:noFill/>
        </p:spPr>
        <p:txBody>
          <a:bodyPr wrap="square" rtlCol="0">
            <a:spAutoFit/>
          </a:bodyPr>
          <a:lstStyle/>
          <a:p>
            <a:pPr marL="457200" indent="-457200">
              <a:buFont typeface="Arial"/>
              <a:buChar char="•"/>
            </a:pPr>
            <a:r>
              <a:rPr lang="en-US" sz="3200" dirty="0" smtClean="0"/>
              <a:t>Clear difference between developing world and developed nations. </a:t>
            </a:r>
          </a:p>
          <a:p>
            <a:pPr marL="457200" indent="-457200">
              <a:buFont typeface="Arial"/>
              <a:buChar char="•"/>
            </a:pPr>
            <a:r>
              <a:rPr lang="en-US" sz="3200" dirty="0" smtClean="0"/>
              <a:t>In developed worlds industrialization occurred 100s of years ago with high amounts of pollutions, focus now is for regulation and clean up. </a:t>
            </a:r>
          </a:p>
          <a:p>
            <a:pPr marL="457200" indent="-457200">
              <a:buFont typeface="Arial"/>
              <a:buChar char="•"/>
            </a:pPr>
            <a:r>
              <a:rPr lang="en-US" sz="3200" dirty="0" smtClean="0"/>
              <a:t>Developing countries are still within industrialization so suffer higher amounts of pollution. </a:t>
            </a:r>
          </a:p>
          <a:p>
            <a:pPr marL="457200" indent="-457200">
              <a:buFont typeface="Arial"/>
              <a:buChar char="•"/>
            </a:pPr>
            <a:r>
              <a:rPr lang="en-US" sz="3200" dirty="0" smtClean="0"/>
              <a:t>India, China, Africa, are undergoing rapid industrialization. </a:t>
            </a:r>
            <a:endParaRPr lang="en-US" sz="3200" dirty="0"/>
          </a:p>
        </p:txBody>
      </p:sp>
    </p:spTree>
    <p:extLst>
      <p:ext uri="{BB962C8B-B14F-4D97-AF65-F5344CB8AC3E}">
        <p14:creationId xmlns:p14="http://schemas.microsoft.com/office/powerpoint/2010/main" val="2384379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descr="figure_14_01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900" y="139700"/>
            <a:ext cx="7958138" cy="659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02747249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4074" y="273091"/>
            <a:ext cx="8343452" cy="769441"/>
          </a:xfrm>
          <a:prstGeom prst="rect">
            <a:avLst/>
          </a:prstGeom>
          <a:noFill/>
        </p:spPr>
        <p:txBody>
          <a:bodyPr wrap="square" rtlCol="0">
            <a:spAutoFit/>
          </a:bodyPr>
          <a:lstStyle/>
          <a:p>
            <a:pPr algn="ctr"/>
            <a:r>
              <a:rPr lang="en-US" sz="4400" dirty="0" smtClean="0"/>
              <a:t>Human Wastewater</a:t>
            </a:r>
            <a:endParaRPr lang="en-US" sz="4400" dirty="0"/>
          </a:p>
        </p:txBody>
      </p:sp>
      <p:sp>
        <p:nvSpPr>
          <p:cNvPr id="5" name="TextBox 4"/>
          <p:cNvSpPr txBox="1"/>
          <p:nvPr/>
        </p:nvSpPr>
        <p:spPr>
          <a:xfrm>
            <a:off x="655459" y="1215255"/>
            <a:ext cx="7810892" cy="1569660"/>
          </a:xfrm>
          <a:prstGeom prst="rect">
            <a:avLst/>
          </a:prstGeom>
          <a:noFill/>
        </p:spPr>
        <p:txBody>
          <a:bodyPr wrap="square" rtlCol="0">
            <a:spAutoFit/>
          </a:bodyPr>
          <a:lstStyle/>
          <a:p>
            <a:r>
              <a:rPr lang="en-US" sz="3200" u="sng" dirty="0" smtClean="0"/>
              <a:t>Human wastewater</a:t>
            </a:r>
            <a:r>
              <a:rPr lang="en-US" sz="3200" dirty="0" smtClean="0"/>
              <a:t>: produced by human activities including sewage from toilets and gray water from washing clothes and dishes. </a:t>
            </a:r>
            <a:endParaRPr lang="en-US" sz="3200" dirty="0"/>
          </a:p>
        </p:txBody>
      </p:sp>
      <p:sp>
        <p:nvSpPr>
          <p:cNvPr id="6" name="TextBox 5"/>
          <p:cNvSpPr txBox="1"/>
          <p:nvPr/>
        </p:nvSpPr>
        <p:spPr>
          <a:xfrm>
            <a:off x="655458" y="3058620"/>
            <a:ext cx="8002067" cy="2062103"/>
          </a:xfrm>
          <a:prstGeom prst="rect">
            <a:avLst/>
          </a:prstGeom>
          <a:noFill/>
        </p:spPr>
        <p:txBody>
          <a:bodyPr wrap="square" rtlCol="0">
            <a:spAutoFit/>
          </a:bodyPr>
          <a:lstStyle/>
          <a:p>
            <a:r>
              <a:rPr lang="en-US" sz="3200" u="sng" dirty="0" smtClean="0"/>
              <a:t>Oxygen Demanding Waste</a:t>
            </a:r>
            <a:r>
              <a:rPr lang="en-US" sz="3200" dirty="0" smtClean="0"/>
              <a:t>: organic matter that feeds the growth of microbes that are decomposers. </a:t>
            </a:r>
          </a:p>
          <a:p>
            <a:endParaRPr lang="en-US" sz="3200" dirty="0"/>
          </a:p>
        </p:txBody>
      </p:sp>
    </p:spTree>
    <p:extLst>
      <p:ext uri="{BB962C8B-B14F-4D97-AF65-F5344CB8AC3E}">
        <p14:creationId xmlns:p14="http://schemas.microsoft.com/office/powerpoint/2010/main" val="1807660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descr="figure_14_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68300"/>
            <a:ext cx="8531225" cy="612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95103480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6928</TotalTime>
  <Words>2133</Words>
  <Application>Microsoft Macintosh PowerPoint</Application>
  <PresentationFormat>On-screen Show (4:3)</PresentationFormat>
  <Paragraphs>270</Paragraphs>
  <Slides>65</Slides>
  <Notes>26</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Michlovitch-Clark</dc:creator>
  <cp:lastModifiedBy>Andrea Michlovitch-Clark</cp:lastModifiedBy>
  <cp:revision>32</cp:revision>
  <dcterms:created xsi:type="dcterms:W3CDTF">2015-02-11T22:25:19Z</dcterms:created>
  <dcterms:modified xsi:type="dcterms:W3CDTF">2015-03-01T19:10:09Z</dcterms:modified>
</cp:coreProperties>
</file>