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1" r:id="rId6"/>
    <p:sldId id="262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00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0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2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8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5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0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3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8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172D-D652-6D4F-8217-FD1AF408C289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FB4E-2A1A-1A44-91F6-279D1950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3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19" y="50800"/>
            <a:ext cx="8821478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Bacterial Transformation                     </a:t>
            </a:r>
          </a:p>
          <a:p>
            <a:endParaRPr lang="en-US" sz="4400" dirty="0"/>
          </a:p>
          <a:p>
            <a:r>
              <a:rPr lang="en-US" sz="3200" dirty="0" smtClean="0"/>
              <a:t>IV: addition of plasmid</a:t>
            </a:r>
          </a:p>
          <a:p>
            <a:r>
              <a:rPr lang="en-US" sz="3200" dirty="0" smtClean="0"/>
              <a:t>DV: growth or no growth</a:t>
            </a:r>
          </a:p>
          <a:p>
            <a:r>
              <a:rPr lang="en-US" sz="3200" dirty="0" smtClean="0"/>
              <a:t>														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											</a:t>
            </a:r>
          </a:p>
          <a:p>
            <a:endParaRPr lang="en-US" sz="3200" dirty="0"/>
          </a:p>
          <a:p>
            <a:r>
              <a:rPr lang="en-US" sz="3200" dirty="0"/>
              <a:t>	</a:t>
            </a:r>
            <a:r>
              <a:rPr lang="en-US" sz="3200" dirty="0" smtClean="0"/>
              <a:t>														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A.Title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Be descriptive!!!</a:t>
            </a:r>
          </a:p>
          <a:p>
            <a:endParaRPr 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650" y="2683451"/>
            <a:ext cx="4277569" cy="300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69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3913" y="370464"/>
            <a:ext cx="8114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Grading Rubric (70pts)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93913" y="1411293"/>
            <a:ext cx="811428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 Table +6</a:t>
            </a:r>
          </a:p>
          <a:p>
            <a:endParaRPr lang="en-US" sz="2800" dirty="0"/>
          </a:p>
          <a:p>
            <a:r>
              <a:rPr lang="en-US" sz="2800" dirty="0" smtClean="0"/>
              <a:t>Analysis Questions +3 each: 21 total points</a:t>
            </a:r>
          </a:p>
          <a:p>
            <a:endParaRPr lang="en-US" sz="2800" dirty="0"/>
          </a:p>
          <a:p>
            <a:r>
              <a:rPr lang="en-US" sz="2800" dirty="0" smtClean="0"/>
              <a:t>Conclusion +20</a:t>
            </a:r>
          </a:p>
          <a:p>
            <a:endParaRPr lang="en-US" sz="2800" dirty="0"/>
          </a:p>
          <a:p>
            <a:r>
              <a:rPr lang="en-US" sz="2800" dirty="0" smtClean="0"/>
              <a:t>Describe Lab +3</a:t>
            </a:r>
          </a:p>
          <a:p>
            <a:r>
              <a:rPr lang="en-US" sz="2800" dirty="0" smtClean="0"/>
              <a:t>Controls + +3</a:t>
            </a:r>
          </a:p>
          <a:p>
            <a:r>
              <a:rPr lang="en-US" sz="2800" dirty="0" smtClean="0"/>
              <a:t>Accept/Reject Hypothesis and explain why +5</a:t>
            </a:r>
          </a:p>
          <a:p>
            <a:r>
              <a:rPr lang="en-US" sz="2800" dirty="0" smtClean="0"/>
              <a:t>Real Life Applications +6</a:t>
            </a:r>
          </a:p>
          <a:p>
            <a:r>
              <a:rPr lang="en-US" sz="2800" dirty="0" smtClean="0"/>
              <a:t>Error or Special Attention +3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322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51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3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848" y="350289"/>
            <a:ext cx="867051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 Members of the group.</a:t>
            </a:r>
          </a:p>
          <a:p>
            <a:endParaRPr lang="en-US" sz="3200" dirty="0"/>
          </a:p>
          <a:p>
            <a:r>
              <a:rPr lang="en-US" sz="3200" dirty="0" smtClean="0"/>
              <a:t>C. Major Goal: why did we </a:t>
            </a:r>
          </a:p>
          <a:p>
            <a:r>
              <a:rPr lang="en-US" sz="3200" dirty="0" smtClean="0"/>
              <a:t>do this lab? What were we </a:t>
            </a:r>
          </a:p>
          <a:p>
            <a:r>
              <a:rPr lang="en-US" sz="3200" dirty="0" smtClean="0"/>
              <a:t>trying to accomplish?</a:t>
            </a:r>
          </a:p>
          <a:p>
            <a:endParaRPr lang="en-US" sz="3200" dirty="0"/>
          </a:p>
          <a:p>
            <a:r>
              <a:rPr lang="en-US" sz="3200" dirty="0" smtClean="0"/>
              <a:t>D. Hypothesis: What will</a:t>
            </a:r>
          </a:p>
          <a:p>
            <a:r>
              <a:rPr lang="en-US" sz="3200" dirty="0" smtClean="0"/>
              <a:t>happen on each of the plates </a:t>
            </a:r>
          </a:p>
          <a:p>
            <a:r>
              <a:rPr lang="en-US" sz="3200" dirty="0" smtClean="0"/>
              <a:t>and why? (need 3)!</a:t>
            </a:r>
          </a:p>
          <a:p>
            <a:endParaRPr lang="en-US" sz="3200" dirty="0"/>
          </a:p>
          <a:p>
            <a:r>
              <a:rPr lang="en-US" sz="3200" dirty="0" smtClean="0"/>
              <a:t>E. Materials and procedure in your own words. List or illustrate all materials. Strategies you used, what controls did you use. 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266" y="1221353"/>
            <a:ext cx="3596271" cy="233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4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28" y="2540166"/>
            <a:ext cx="8046790" cy="40817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5597" y="411435"/>
            <a:ext cx="82810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F. Data/Results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No graphs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No calculations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Table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5111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324" y="415968"/>
            <a:ext cx="84515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Table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85462" y="957696"/>
            <a:ext cx="47084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Growth   		No Growth</a:t>
            </a:r>
          </a:p>
          <a:p>
            <a:r>
              <a:rPr lang="en-US" sz="3200" dirty="0" smtClean="0"/>
              <a:t>(lawn or </a:t>
            </a:r>
          </a:p>
          <a:p>
            <a:r>
              <a:rPr lang="en-US" sz="3200" dirty="0" smtClean="0"/>
              <a:t>colonies	)		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94202" y="2853876"/>
            <a:ext cx="11604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LB-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20512" y="3732949"/>
            <a:ext cx="16649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LB/Amp-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47238" y="4576293"/>
            <a:ext cx="20143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LB/Amp+</a:t>
            </a:r>
            <a:endParaRPr lang="en-US" sz="32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30275"/>
              </p:ext>
            </p:extLst>
          </p:nvPr>
        </p:nvGraphicFramePr>
        <p:xfrm>
          <a:off x="2861600" y="2704661"/>
          <a:ext cx="3326681" cy="272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095"/>
                <a:gridCol w="1547586"/>
              </a:tblGrid>
              <a:tr h="750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76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76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3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09" y="1044803"/>
            <a:ext cx="85487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Answer all analysis questions.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Include the questions (you may cut and paste)!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2109" y="340207"/>
            <a:ext cx="80498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G. Analysis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334" y="2922726"/>
            <a:ext cx="3624164" cy="3624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368" y="3252491"/>
            <a:ext cx="3033077" cy="303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3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017" y="334195"/>
            <a:ext cx="8084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H. Conclusions/Discussions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6567" y="872804"/>
            <a:ext cx="8084280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Describe the experiment (1-2 sentences)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What were the controls?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Accept or reject your hypothesis. Explain why. 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What are some real life applications of this process?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If results did not come out as predicted, discuss possible sources of human error by your group and the creators of the lab.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If hypothesis were proven correct, explain what parts of the lab needed special attention to prevent error. 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1635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245" y="372823"/>
            <a:ext cx="82049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Bacterial Transformation Lab Questions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sz="1600" dirty="0" smtClean="0"/>
              <a:t>1. What </a:t>
            </a:r>
            <a:r>
              <a:rPr lang="en-US" sz="1600" dirty="0"/>
              <a:t>are you selecting for in this lab (what tells you the transformation has been successful)?</a:t>
            </a:r>
          </a:p>
          <a:p>
            <a:r>
              <a:rPr lang="en-US" sz="1600" dirty="0"/>
              <a:t> </a:t>
            </a:r>
          </a:p>
          <a:p>
            <a:pPr lvl="0"/>
            <a:r>
              <a:rPr lang="en-US" sz="1600" dirty="0" smtClean="0"/>
              <a:t>2. What </a:t>
            </a:r>
            <a:r>
              <a:rPr lang="en-US" sz="1600" dirty="0"/>
              <a:t>does the phenotype (physical appearance) of the transformed colonies tell you?</a:t>
            </a:r>
          </a:p>
          <a:p>
            <a:r>
              <a:rPr lang="en-US" sz="1600" dirty="0"/>
              <a:t> </a:t>
            </a:r>
          </a:p>
          <a:p>
            <a:pPr lvl="0"/>
            <a:r>
              <a:rPr lang="en-US" sz="1600" dirty="0" smtClean="0"/>
              <a:t>3. What </a:t>
            </a:r>
            <a:r>
              <a:rPr lang="en-US" sz="1600" dirty="0"/>
              <a:t>one plate would you first inspect to conclude that the transformation occurred successfully? Why?</a:t>
            </a:r>
          </a:p>
          <a:p>
            <a:r>
              <a:rPr lang="en-US" sz="1600" dirty="0"/>
              <a:t> </a:t>
            </a:r>
          </a:p>
          <a:p>
            <a:pPr lvl="0"/>
            <a:r>
              <a:rPr lang="en-US" sz="1600" dirty="0" smtClean="0"/>
              <a:t>4. In </a:t>
            </a:r>
            <a:r>
              <a:rPr lang="en-US" sz="1600" dirty="0"/>
              <a:t>the first control you placed E. coli onto plates with NO ampicillin. What does this tell you? (LB/-) </a:t>
            </a:r>
          </a:p>
          <a:p>
            <a:r>
              <a:rPr lang="en-US" sz="1600" dirty="0"/>
              <a:t> </a:t>
            </a:r>
          </a:p>
          <a:p>
            <a:pPr lvl="0"/>
            <a:r>
              <a:rPr lang="en-US" sz="1600" dirty="0" smtClean="0"/>
              <a:t>5. In </a:t>
            </a:r>
            <a:r>
              <a:rPr lang="en-US" sz="1600" dirty="0"/>
              <a:t>the next control, you placed E. coli that went through the transformation process without addition of a plasmid onto an LB/amp plate (LB/AMP-) What does this tell you?</a:t>
            </a:r>
          </a:p>
          <a:p>
            <a:r>
              <a:rPr lang="en-US" sz="1600" dirty="0"/>
              <a:t> </a:t>
            </a:r>
          </a:p>
          <a:p>
            <a:pPr lvl="0"/>
            <a:r>
              <a:rPr lang="en-US" sz="1600" dirty="0" smtClean="0"/>
              <a:t>6. On </a:t>
            </a:r>
            <a:r>
              <a:rPr lang="en-US" sz="1600" dirty="0"/>
              <a:t>the test plate we added transformed bacterial with the plasmid (LB/AMP+). What would the results of this tell you?</a:t>
            </a:r>
          </a:p>
          <a:p>
            <a:r>
              <a:rPr lang="en-US" sz="1600" dirty="0"/>
              <a:t> </a:t>
            </a:r>
          </a:p>
          <a:p>
            <a:pPr lvl="0"/>
            <a:r>
              <a:rPr lang="en-US" sz="1600" dirty="0" smtClean="0"/>
              <a:t>7. What </a:t>
            </a:r>
            <a:r>
              <a:rPr lang="en-US" sz="1600" dirty="0"/>
              <a:t>genes were added to the bacteria that caused it to change color?</a:t>
            </a:r>
          </a:p>
          <a:p>
            <a:r>
              <a:rPr lang="en-US" sz="1400" dirty="0"/>
              <a:t>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459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3913" y="370464"/>
            <a:ext cx="8114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Grading Rubric (70pts)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93913" y="1411293"/>
            <a:ext cx="811428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Title: +3</a:t>
            </a:r>
          </a:p>
          <a:p>
            <a:endParaRPr lang="en-US" sz="2800" dirty="0"/>
          </a:p>
          <a:p>
            <a:r>
              <a:rPr lang="en-US" sz="2800" dirty="0" smtClean="0"/>
              <a:t>Members +2</a:t>
            </a:r>
          </a:p>
          <a:p>
            <a:endParaRPr lang="en-US" sz="2800" dirty="0"/>
          </a:p>
          <a:p>
            <a:r>
              <a:rPr lang="en-US" sz="2800" dirty="0" smtClean="0"/>
              <a:t>Major Goal +3</a:t>
            </a:r>
          </a:p>
          <a:p>
            <a:endParaRPr lang="en-US" sz="2800" dirty="0"/>
          </a:p>
          <a:p>
            <a:r>
              <a:rPr lang="en-US" sz="2800" dirty="0" smtClean="0"/>
              <a:t>Hypothesis +6</a:t>
            </a:r>
          </a:p>
          <a:p>
            <a:endParaRPr lang="en-US" sz="2800" dirty="0"/>
          </a:p>
          <a:p>
            <a:r>
              <a:rPr lang="en-US" sz="2800" dirty="0" smtClean="0"/>
              <a:t>Materials +2</a:t>
            </a:r>
          </a:p>
          <a:p>
            <a:r>
              <a:rPr lang="en-US" sz="2800" dirty="0" smtClean="0"/>
              <a:t>Procedure +6</a:t>
            </a:r>
          </a:p>
          <a:p>
            <a:r>
              <a:rPr lang="en-US" sz="2800" dirty="0" smtClean="0"/>
              <a:t>Controls    +2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235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289</Words>
  <Application>Microsoft Macintosh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Michlovitch-Clark</dc:creator>
  <cp:lastModifiedBy>admin admin</cp:lastModifiedBy>
  <cp:revision>30</cp:revision>
  <dcterms:created xsi:type="dcterms:W3CDTF">2012-03-24T04:24:31Z</dcterms:created>
  <dcterms:modified xsi:type="dcterms:W3CDTF">2016-10-02T17:54:54Z</dcterms:modified>
</cp:coreProperties>
</file>