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4"/>
  </p:notesMasterIdLst>
  <p:sldIdLst>
    <p:sldId id="256" r:id="rId3"/>
    <p:sldId id="298" r:id="rId4"/>
    <p:sldId id="258" r:id="rId5"/>
    <p:sldId id="299" r:id="rId6"/>
    <p:sldId id="269" r:id="rId7"/>
    <p:sldId id="300" r:id="rId8"/>
    <p:sldId id="313" r:id="rId9"/>
    <p:sldId id="314" r:id="rId10"/>
    <p:sldId id="259" r:id="rId11"/>
    <p:sldId id="270" r:id="rId12"/>
    <p:sldId id="301" r:id="rId13"/>
    <p:sldId id="302" r:id="rId14"/>
    <p:sldId id="267" r:id="rId15"/>
    <p:sldId id="268" r:id="rId16"/>
    <p:sldId id="303" r:id="rId17"/>
    <p:sldId id="304" r:id="rId18"/>
    <p:sldId id="305" r:id="rId19"/>
    <p:sldId id="306" r:id="rId20"/>
    <p:sldId id="307" r:id="rId21"/>
    <p:sldId id="308" r:id="rId22"/>
    <p:sldId id="309" r:id="rId23"/>
    <p:sldId id="311" r:id="rId24"/>
    <p:sldId id="264" r:id="rId25"/>
    <p:sldId id="265" r:id="rId26"/>
    <p:sldId id="312" r:id="rId27"/>
    <p:sldId id="263" r:id="rId28"/>
    <p:sldId id="280" r:id="rId29"/>
    <p:sldId id="281" r:id="rId30"/>
    <p:sldId id="329" r:id="rId31"/>
    <p:sldId id="283" r:id="rId32"/>
    <p:sldId id="31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03EA7-9F62-684E-A6FF-63D15A5373C1}" type="datetimeFigureOut">
              <a:rPr lang="en-US" smtClean="0"/>
              <a:t>3/8/15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D84A3-5F79-6643-83BC-B814DC439546}" type="slidenum">
              <a:rPr lang="en-US" smtClean="0"/>
              <a:t>‹#›</a:t>
            </a:fld>
            <a:endParaRPr lang="en-US"/>
          </a:p>
        </p:txBody>
      </p:sp>
    </p:spTree>
    <p:extLst>
      <p:ext uri="{BB962C8B-B14F-4D97-AF65-F5344CB8AC3E}">
        <p14:creationId xmlns:p14="http://schemas.microsoft.com/office/powerpoint/2010/main" val="18712635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24" name="Shape 324"/>
          <p:cNvSpPr txBox="1">
            <a:spLocks noGrp="1"/>
          </p:cNvSpPr>
          <p:nvPr>
            <p:ph type="body" idx="1"/>
          </p:nvPr>
        </p:nvSpPr>
        <p:spPr>
          <a:xfrm>
            <a:off x="685800" y="4343400"/>
            <a:ext cx="5486399" cy="4114800"/>
          </a:xfrm>
          <a:prstGeom prst="rect">
            <a:avLst/>
          </a:prstGeom>
          <a:solidFill>
            <a:srgbClr val="FFFFF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31" name="Shape 331"/>
          <p:cNvSpPr txBox="1">
            <a:spLocks noGrp="1"/>
          </p:cNvSpPr>
          <p:nvPr>
            <p:ph type="body" idx="1"/>
          </p:nvPr>
        </p:nvSpPr>
        <p:spPr>
          <a:xfrm>
            <a:off x="685800" y="4343400"/>
            <a:ext cx="5486399" cy="4114800"/>
          </a:xfrm>
          <a:prstGeom prst="rect">
            <a:avLst/>
          </a:prstGeom>
          <a:solidFill>
            <a:srgbClr val="FFFFF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44" name="Shape 344"/>
          <p:cNvSpPr txBox="1">
            <a:spLocks noGrp="1"/>
          </p:cNvSpPr>
          <p:nvPr>
            <p:ph type="body" idx="1"/>
          </p:nvPr>
        </p:nvSpPr>
        <p:spPr>
          <a:xfrm>
            <a:off x="685800" y="4343400"/>
            <a:ext cx="5486399" cy="4114800"/>
          </a:xfrm>
          <a:prstGeom prst="rect">
            <a:avLst/>
          </a:prstGeom>
          <a:solidFill>
            <a:srgbClr val="FFFFF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72" name="Shape 372"/>
          <p:cNvSpPr txBox="1">
            <a:spLocks noGrp="1"/>
          </p:cNvSpPr>
          <p:nvPr>
            <p:ph type="body" idx="1"/>
          </p:nvPr>
        </p:nvSpPr>
        <p:spPr>
          <a:xfrm>
            <a:off x="685800" y="4343400"/>
            <a:ext cx="5486399" cy="4114800"/>
          </a:xfrm>
          <a:prstGeom prst="rect">
            <a:avLst/>
          </a:prstGeom>
          <a:solidFill>
            <a:srgbClr val="FFFFF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88" name="Shape 388"/>
          <p:cNvSpPr txBox="1">
            <a:spLocks noGrp="1"/>
          </p:cNvSpPr>
          <p:nvPr>
            <p:ph type="body" idx="1"/>
          </p:nvPr>
        </p:nvSpPr>
        <p:spPr>
          <a:xfrm>
            <a:off x="685800" y="4343400"/>
            <a:ext cx="5486399" cy="4114800"/>
          </a:xfrm>
          <a:prstGeom prst="rect">
            <a:avLst/>
          </a:prstGeom>
          <a:solidFill>
            <a:srgbClr val="FFFFF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1796D-E900-9F43-83C7-22B59637576A}" type="slidenum">
              <a:rPr lang="en-US"/>
              <a:pPr/>
              <a:t>29</a:t>
            </a:fld>
            <a:endParaRPr lang="en-US"/>
          </a:p>
        </p:txBody>
      </p:sp>
      <p:sp>
        <p:nvSpPr>
          <p:cNvPr id="1556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a:latin typeface="Arial"/>
                <a:ea typeface="Arial"/>
                <a:cs typeface="Arial"/>
                <a:sym typeface="Arial"/>
              </a:rPr>
              <a:t>Figure 17-11</a:t>
            </a:r>
          </a:p>
          <a:p>
            <a:pPr>
              <a:spcBef>
                <a:spcPts val="0"/>
              </a:spcBef>
              <a:buNone/>
            </a:pPr>
            <a:endParaRPr sz="1800" b="0" i="0" u="none" strike="noStrike" cap="none" baseline="0">
              <a:latin typeface="Arial"/>
              <a:ea typeface="Arial"/>
              <a:cs typeface="Arial"/>
              <a:sym typeface="Arial"/>
            </a:endParaRPr>
          </a:p>
          <a:p>
            <a:pPr>
              <a:spcBef>
                <a:spcPts val="0"/>
              </a:spcBef>
              <a:buNone/>
            </a:pPr>
            <a:r>
              <a:rPr lang="en-US" sz="1800" b="0" i="0" u="none" strike="noStrike" cap="none" baseline="0">
                <a:latin typeface="Arial"/>
                <a:ea typeface="Arial"/>
                <a:cs typeface="Arial"/>
                <a:sym typeface="Arial"/>
              </a:rPr>
              <a:t>Title: </a:t>
            </a:r>
          </a:p>
          <a:p>
            <a:pPr>
              <a:spcBef>
                <a:spcPts val="0"/>
              </a:spcBef>
              <a:buNone/>
            </a:pPr>
            <a:r>
              <a:rPr lang="en-US" sz="1800" b="0" i="0" u="none" strike="noStrike" cap="none" baseline="0">
                <a:latin typeface="Arial"/>
                <a:ea typeface="Arial"/>
                <a:cs typeface="Arial"/>
                <a:sym typeface="Arial"/>
              </a:rPr>
              <a:t>EPA's national ambient air quality standards.</a:t>
            </a:r>
          </a:p>
          <a:p>
            <a:pPr>
              <a:spcBef>
                <a:spcPts val="0"/>
              </a:spcBef>
              <a:buNone/>
            </a:pPr>
            <a:endParaRPr sz="1800" b="0" i="0" u="none" strike="noStrike" cap="none" baseline="0">
              <a:latin typeface="Arial"/>
              <a:ea typeface="Arial"/>
              <a:cs typeface="Arial"/>
              <a:sym typeface="Arial"/>
            </a:endParaRPr>
          </a:p>
          <a:p>
            <a:pPr>
              <a:spcBef>
                <a:spcPts val="0"/>
              </a:spcBef>
              <a:buNone/>
            </a:pPr>
            <a:r>
              <a:rPr lang="en-US" sz="1800" b="0" i="0" u="none" strike="noStrike" cap="none" baseline="0">
                <a:latin typeface="Arial"/>
                <a:ea typeface="Arial"/>
                <a:cs typeface="Arial"/>
                <a:sym typeface="Arial"/>
              </a:rPr>
              <a:t>Caption: </a:t>
            </a:r>
          </a:p>
          <a:p>
            <a:pPr>
              <a:spcBef>
                <a:spcPts val="0"/>
              </a:spcBef>
              <a:buNone/>
            </a:pPr>
            <a:r>
              <a:rPr lang="en-US" sz="1800" b="0" i="0" u="none" strike="noStrike" cap="none" baseline="0">
                <a:latin typeface="Arial"/>
                <a:ea typeface="Arial"/>
                <a:cs typeface="Arial"/>
                <a:sym typeface="Arial"/>
              </a:rPr>
              <a:t>Roughly 122 million Americans live in counties that in 2005 failed to meet the EPA's national ambient air quality standards (NAAQS) for at least one criteria pollutant. This map shows counties that failed to attain the standards for one (green) through four (red) of the six criteria pollutants. Data from U.S. EPA.</a:t>
            </a:r>
          </a:p>
          <a:p>
            <a:pPr>
              <a:spcBef>
                <a:spcPts val="0"/>
              </a:spcBef>
              <a:buNone/>
            </a:pPr>
            <a:endParaRPr sz="1800" b="0" i="0" u="none" strike="noStrike" cap="none" baseline="0">
              <a:latin typeface="Arial"/>
              <a:ea typeface="Arial"/>
              <a:cs typeface="Arial"/>
              <a:sym typeface="Arial"/>
            </a:endParaRPr>
          </a:p>
          <a:p>
            <a:pPr>
              <a:spcBef>
                <a:spcPts val="0"/>
              </a:spcBef>
              <a:buNone/>
            </a:pPr>
            <a:r>
              <a:rPr lang="en-US" sz="1800" b="0" i="0" u="none" strike="noStrike" cap="none" baseline="0">
                <a:latin typeface="Arial"/>
                <a:ea typeface="Arial"/>
                <a:cs typeface="Arial"/>
                <a:sym typeface="Arial"/>
              </a:rPr>
              <a:t>Notes:</a:t>
            </a:r>
          </a:p>
          <a:p>
            <a:pPr>
              <a:spcBef>
                <a:spcPts val="0"/>
              </a:spcBef>
              <a:buNone/>
            </a:pPr>
            <a:endParaRPr sz="1800" b="0" i="0" u="none" strike="noStrike" cap="none" baseline="0">
              <a:latin typeface="Arial"/>
              <a:ea typeface="Arial"/>
              <a:cs typeface="Arial"/>
              <a:sym typeface="Arial"/>
            </a:endParaRPr>
          </a:p>
          <a:p>
            <a:pPr>
              <a:spcBef>
                <a:spcPts val="0"/>
              </a:spcBef>
              <a:buNone/>
            </a:pPr>
            <a:r>
              <a:rPr lang="en-US" sz="1800" b="0" i="0" u="none" strike="noStrike" cap="none" baseline="0">
                <a:latin typeface="Arial"/>
                <a:ea typeface="Arial"/>
                <a:cs typeface="Arial"/>
                <a:sym typeface="Arial"/>
              </a:rPr>
              <a:t>Keywords: </a:t>
            </a:r>
          </a:p>
          <a:p>
            <a:pPr>
              <a:spcBef>
                <a:spcPts val="0"/>
              </a:spcBef>
              <a:buNone/>
            </a:pPr>
            <a:r>
              <a:rPr lang="en-US" sz="1800" b="0" i="0" u="none" strike="noStrike" cap="none" baseline="0">
                <a:latin typeface="Arial"/>
                <a:ea typeface="Arial"/>
                <a:cs typeface="Arial"/>
                <a:sym typeface="Arial"/>
              </a:rPr>
              <a:t>atmosphere, air pollution, criteria pollutants</a:t>
            </a:r>
          </a:p>
          <a:p>
            <a:pPr>
              <a:spcBef>
                <a:spcPts val="0"/>
              </a:spcBef>
              <a:buNone/>
            </a:pPr>
            <a:endParaRPr sz="1800" b="0" i="0" u="none" strike="noStrike" cap="none" baseline="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10" name="Shape 310"/>
          <p:cNvSpPr txBox="1">
            <a:spLocks noGrp="1"/>
          </p:cNvSpPr>
          <p:nvPr>
            <p:ph type="body" idx="1"/>
          </p:nvPr>
        </p:nvSpPr>
        <p:spPr>
          <a:xfrm>
            <a:off x="685800" y="4343400"/>
            <a:ext cx="5486399" cy="4114800"/>
          </a:xfrm>
          <a:prstGeom prst="rect">
            <a:avLst/>
          </a:prstGeom>
          <a:solidFill>
            <a:srgbClr val="FFFFF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0AC28E-6B88-D149-9540-5B1C681978C3}" type="datetimeFigureOut">
              <a:rPr lang="en-US" smtClean="0"/>
              <a:t>3/7/15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35309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AC28E-6B88-D149-9540-5B1C681978C3}" type="datetimeFigureOut">
              <a:rPr lang="en-US" smtClean="0"/>
              <a:t>3/7/15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72400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AC28E-6B88-D149-9540-5B1C681978C3}" type="datetimeFigureOut">
              <a:rPr lang="en-US" smtClean="0"/>
              <a:t>3/7/15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148028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424536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04030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34320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8164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75778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4005605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97787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08741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AC28E-6B88-D149-9540-5B1C681978C3}" type="datetimeFigureOut">
              <a:rPr lang="en-US" smtClean="0"/>
              <a:t>3/7/15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3698716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397091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696417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239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AC28E-6B88-D149-9540-5B1C681978C3}" type="datetimeFigureOut">
              <a:rPr lang="en-US" smtClean="0"/>
              <a:t>3/7/15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63475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0AC28E-6B88-D149-9540-5B1C681978C3}" type="datetimeFigureOut">
              <a:rPr lang="en-US" smtClean="0"/>
              <a:t>3/7/15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135952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0AC28E-6B88-D149-9540-5B1C681978C3}" type="datetimeFigureOut">
              <a:rPr lang="en-US" smtClean="0"/>
              <a:t>3/7/15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387532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0AC28E-6B88-D149-9540-5B1C681978C3}" type="datetimeFigureOut">
              <a:rPr lang="en-US" smtClean="0"/>
              <a:t>3/7/15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11675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AC28E-6B88-D149-9540-5B1C681978C3}" type="datetimeFigureOut">
              <a:rPr lang="en-US" smtClean="0"/>
              <a:t>3/7/15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63784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AC28E-6B88-D149-9540-5B1C681978C3}" type="datetimeFigureOut">
              <a:rPr lang="en-US" smtClean="0"/>
              <a:t>3/7/15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92769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AC28E-6B88-D149-9540-5B1C681978C3}" type="datetimeFigureOut">
              <a:rPr lang="en-US" smtClean="0"/>
              <a:t>3/7/15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369331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AC28E-6B88-D149-9540-5B1C681978C3}" type="datetimeFigureOut">
              <a:rPr lang="en-US" smtClean="0"/>
              <a:t>3/7/15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8DAF7-EF85-734C-871C-85B226D97153}" type="slidenum">
              <a:rPr lang="en-US" smtClean="0"/>
              <a:t>‹#›</a:t>
            </a:fld>
            <a:endParaRPr lang="en-US"/>
          </a:p>
        </p:txBody>
      </p:sp>
    </p:spTree>
    <p:extLst>
      <p:ext uri="{BB962C8B-B14F-4D97-AF65-F5344CB8AC3E}">
        <p14:creationId xmlns:p14="http://schemas.microsoft.com/office/powerpoint/2010/main" val="194437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rtl val="0"/>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rtl val="0"/>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5714606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pubs.usgs.gov/fs/1997/fs113-97/" TargetMode="External"/><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454" y="643858"/>
            <a:ext cx="8500924" cy="2123658"/>
          </a:xfrm>
          <a:prstGeom prst="rect">
            <a:avLst/>
          </a:prstGeom>
          <a:noFill/>
        </p:spPr>
        <p:txBody>
          <a:bodyPr wrap="square" rtlCol="0">
            <a:spAutoFit/>
          </a:bodyPr>
          <a:lstStyle/>
          <a:p>
            <a:pPr algn="ctr"/>
            <a:r>
              <a:rPr lang="en-US" sz="4400" dirty="0" smtClean="0"/>
              <a:t>Chapter 15</a:t>
            </a:r>
          </a:p>
          <a:p>
            <a:pPr algn="ctr"/>
            <a:r>
              <a:rPr lang="en-US" sz="4400" dirty="0" smtClean="0"/>
              <a:t>Air Pollution and Stratospheric Ozone Depletion</a:t>
            </a:r>
            <a:endParaRPr lang="en-US" sz="4400" dirty="0"/>
          </a:p>
        </p:txBody>
      </p:sp>
    </p:spTree>
    <p:extLst>
      <p:ext uri="{BB962C8B-B14F-4D97-AF65-F5344CB8AC3E}">
        <p14:creationId xmlns:p14="http://schemas.microsoft.com/office/powerpoint/2010/main" val="27386794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875" y="333520"/>
            <a:ext cx="8377457" cy="4524315"/>
          </a:xfrm>
          <a:prstGeom prst="rect">
            <a:avLst/>
          </a:prstGeom>
          <a:noFill/>
        </p:spPr>
        <p:txBody>
          <a:bodyPr wrap="square" rtlCol="0">
            <a:spAutoFit/>
          </a:bodyPr>
          <a:lstStyle/>
          <a:p>
            <a:r>
              <a:rPr lang="en-US" sz="3200" dirty="0" smtClean="0"/>
              <a:t>Anthropogenic Emissions</a:t>
            </a:r>
          </a:p>
          <a:p>
            <a:endParaRPr lang="en-US" sz="3200" dirty="0"/>
          </a:p>
          <a:p>
            <a:pPr marL="457200" indent="-457200">
              <a:buFont typeface="Arial"/>
              <a:buChar char="•"/>
            </a:pPr>
            <a:r>
              <a:rPr lang="en-US" sz="3200" dirty="0" smtClean="0"/>
              <a:t>Monitored by the EPA. </a:t>
            </a:r>
          </a:p>
          <a:p>
            <a:pPr marL="457200" indent="-457200">
              <a:buFont typeface="Arial"/>
              <a:buChar char="•"/>
            </a:pPr>
            <a:r>
              <a:rPr lang="en-US" sz="3200" dirty="0" smtClean="0"/>
              <a:t>Clean Air Act and amendments require that the EPA establish standards to control pollutants. </a:t>
            </a:r>
          </a:p>
          <a:p>
            <a:pPr marL="457200" indent="-457200">
              <a:buFont typeface="Arial"/>
              <a:buChar char="•"/>
            </a:pPr>
            <a:r>
              <a:rPr lang="en-US" sz="3200" dirty="0" smtClean="0"/>
              <a:t>All criteria air pollutants have decreased in the US over the last two decades. </a:t>
            </a:r>
          </a:p>
          <a:p>
            <a:endParaRPr lang="en-US" sz="3200" dirty="0"/>
          </a:p>
        </p:txBody>
      </p:sp>
    </p:spTree>
    <p:extLst>
      <p:ext uri="{BB962C8B-B14F-4D97-AF65-F5344CB8AC3E}">
        <p14:creationId xmlns:p14="http://schemas.microsoft.com/office/powerpoint/2010/main" val="8323398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74637"/>
            <a:ext cx="8229600" cy="161090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Other air pollutants not on the NAAQS list (but still important):</a:t>
            </a:r>
          </a:p>
        </p:txBody>
      </p:sp>
      <p:sp>
        <p:nvSpPr>
          <p:cNvPr id="287" name="Shape 28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Calibri"/>
              <a:buNone/>
            </a:pPr>
            <a:endParaRPr sz="32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CO</a:t>
            </a:r>
            <a:r>
              <a:rPr lang="en-US" sz="3200" b="0" i="0" u="none" strike="noStrike" cap="none" baseline="-25000">
                <a:solidFill>
                  <a:schemeClr val="dk1"/>
                </a:solidFill>
                <a:latin typeface="Calibri"/>
                <a:ea typeface="Calibri"/>
                <a:cs typeface="Calibri"/>
                <a:sym typeface="Calibri"/>
              </a:rPr>
              <a:t>2  </a:t>
            </a:r>
            <a:r>
              <a:rPr lang="en-US" sz="3200" b="0" i="0" u="none" strike="noStrike" cap="none" baseline="0">
                <a:solidFill>
                  <a:schemeClr val="dk1"/>
                </a:solidFill>
                <a:latin typeface="Calibri"/>
                <a:ea typeface="Calibri"/>
                <a:cs typeface="Calibri"/>
                <a:sym typeface="Calibri"/>
              </a:rPr>
              <a:t>		(Carbon Dioxide)</a:t>
            </a:r>
          </a:p>
          <a:p>
            <a:pPr marL="342900" marR="0" lvl="0" indent="-342900" algn="l" rtl="0">
              <a:spcBef>
                <a:spcPts val="640"/>
              </a:spcBef>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Hg			(Mercury)</a:t>
            </a:r>
          </a:p>
          <a:p>
            <a:pPr marL="342900" marR="0" lvl="0" indent="-342900" algn="l" rtl="0">
              <a:spcBef>
                <a:spcPts val="640"/>
              </a:spcBef>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VOC’s    	(Volatile Organic Chemicals)</a:t>
            </a:r>
          </a:p>
        </p:txBody>
      </p:sp>
    </p:spTree>
    <p:extLst>
      <p:ext uri="{BB962C8B-B14F-4D97-AF65-F5344CB8AC3E}">
        <p14:creationId xmlns:p14="http://schemas.microsoft.com/office/powerpoint/2010/main" val="37386823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17_11.JPG</a:t>
            </a:r>
          </a:p>
        </p:txBody>
      </p:sp>
      <p:pic>
        <p:nvPicPr>
          <p:cNvPr id="299" name="Shape 299"/>
          <p:cNvPicPr preferRelativeResize="0"/>
          <p:nvPr/>
        </p:nvPicPr>
        <p:blipFill rotWithShape="1">
          <a:blip r:embed="rId3">
            <a:alphaModFix/>
          </a:blip>
          <a:srcRect/>
          <a:stretch/>
        </p:blipFill>
        <p:spPr>
          <a:xfrm>
            <a:off x="501650" y="1588"/>
            <a:ext cx="8140700" cy="6856412"/>
          </a:xfrm>
          <a:prstGeom prst="rect">
            <a:avLst/>
          </a:prstGeom>
          <a:noFill/>
          <a:ln>
            <a:noFill/>
          </a:ln>
        </p:spPr>
      </p:pic>
    </p:spTree>
    <p:extLst>
      <p:ext uri="{BB962C8B-B14F-4D97-AF65-F5344CB8AC3E}">
        <p14:creationId xmlns:p14="http://schemas.microsoft.com/office/powerpoint/2010/main" val="10216470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338" y="359175"/>
            <a:ext cx="8544236" cy="769441"/>
          </a:xfrm>
          <a:prstGeom prst="rect">
            <a:avLst/>
          </a:prstGeom>
          <a:noFill/>
        </p:spPr>
        <p:txBody>
          <a:bodyPr wrap="square" rtlCol="0">
            <a:spAutoFit/>
          </a:bodyPr>
          <a:lstStyle/>
          <a:p>
            <a:r>
              <a:rPr lang="en-US" sz="4400" dirty="0" smtClean="0"/>
              <a:t>Primary and Secondary Pollutants</a:t>
            </a:r>
            <a:endParaRPr lang="en-US" sz="4400" dirty="0"/>
          </a:p>
        </p:txBody>
      </p:sp>
      <p:sp>
        <p:nvSpPr>
          <p:cNvPr id="3" name="TextBox 2"/>
          <p:cNvSpPr txBox="1"/>
          <p:nvPr/>
        </p:nvSpPr>
        <p:spPr>
          <a:xfrm>
            <a:off x="500338" y="1564977"/>
            <a:ext cx="8120873" cy="4031873"/>
          </a:xfrm>
          <a:prstGeom prst="rect">
            <a:avLst/>
          </a:prstGeom>
          <a:noFill/>
        </p:spPr>
        <p:txBody>
          <a:bodyPr wrap="square" rtlCol="0">
            <a:spAutoFit/>
          </a:bodyPr>
          <a:lstStyle/>
          <a:p>
            <a:r>
              <a:rPr lang="en-US" sz="3200" dirty="0" smtClean="0"/>
              <a:t>Primary Pollutants</a:t>
            </a:r>
          </a:p>
          <a:p>
            <a:endParaRPr lang="en-US" sz="3200" dirty="0"/>
          </a:p>
          <a:p>
            <a:pPr marL="457200" indent="-457200">
              <a:buFont typeface="Arial"/>
              <a:buChar char="•"/>
            </a:pPr>
            <a:r>
              <a:rPr lang="en-US" sz="3200" dirty="0" smtClean="0"/>
              <a:t>Come directly out of the smokestack, exhaust pipe or natural emission source. </a:t>
            </a:r>
          </a:p>
          <a:p>
            <a:pPr marL="457200" indent="-457200">
              <a:buFont typeface="Arial"/>
              <a:buChar char="•"/>
            </a:pPr>
            <a:r>
              <a:rPr lang="en-US" sz="3200" dirty="0" smtClean="0"/>
              <a:t>CO, CO</a:t>
            </a:r>
            <a:r>
              <a:rPr lang="en-US" sz="3200" baseline="-25000" dirty="0" smtClean="0"/>
              <a:t>2</a:t>
            </a:r>
            <a:r>
              <a:rPr lang="en-US" sz="3200" dirty="0" smtClean="0"/>
              <a:t>, SO</a:t>
            </a:r>
            <a:r>
              <a:rPr lang="en-US" sz="3200" baseline="-25000" dirty="0" smtClean="0"/>
              <a:t>2</a:t>
            </a:r>
            <a:r>
              <a:rPr lang="en-US" sz="3200" dirty="0" smtClean="0"/>
              <a:t>, </a:t>
            </a:r>
            <a:r>
              <a:rPr lang="en-US" sz="3200" dirty="0" err="1" smtClean="0"/>
              <a:t>NO</a:t>
            </a:r>
            <a:r>
              <a:rPr lang="en-US" sz="3200" baseline="-25000" dirty="0" err="1" smtClean="0"/>
              <a:t>x</a:t>
            </a:r>
            <a:r>
              <a:rPr lang="en-US" sz="3200" dirty="0" smtClean="0"/>
              <a:t> and most suspended particulate matter. </a:t>
            </a:r>
          </a:p>
          <a:p>
            <a:pPr marL="457200" indent="-457200">
              <a:buFont typeface="Arial"/>
              <a:buChar char="•"/>
            </a:pPr>
            <a:r>
              <a:rPr lang="en-US" sz="3200" dirty="0" smtClean="0"/>
              <a:t>Includes many VOCs</a:t>
            </a:r>
          </a:p>
          <a:p>
            <a:pPr marL="457200" indent="-457200">
              <a:buFont typeface="Arial"/>
              <a:buChar char="•"/>
            </a:pPr>
            <a:endParaRPr lang="en-US" sz="3200" dirty="0"/>
          </a:p>
        </p:txBody>
      </p:sp>
    </p:spTree>
    <p:extLst>
      <p:ext uri="{BB962C8B-B14F-4D97-AF65-F5344CB8AC3E}">
        <p14:creationId xmlns:p14="http://schemas.microsoft.com/office/powerpoint/2010/main" val="16385344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096" y="192416"/>
            <a:ext cx="8925904" cy="7478970"/>
          </a:xfrm>
          <a:prstGeom prst="rect">
            <a:avLst/>
          </a:prstGeom>
          <a:noFill/>
        </p:spPr>
        <p:txBody>
          <a:bodyPr wrap="square" rtlCol="0">
            <a:spAutoFit/>
          </a:bodyPr>
          <a:lstStyle/>
          <a:p>
            <a:r>
              <a:rPr lang="en-US" sz="3200" dirty="0" smtClean="0"/>
              <a:t>Secondary Pollutants</a:t>
            </a:r>
          </a:p>
          <a:p>
            <a:endParaRPr lang="en-US" sz="3200" dirty="0"/>
          </a:p>
          <a:p>
            <a:pPr marL="457200" indent="-457200">
              <a:buFont typeface="Arial"/>
              <a:buChar char="•"/>
            </a:pPr>
            <a:r>
              <a:rPr lang="en-US" sz="3200" dirty="0" smtClean="0"/>
              <a:t>Primary pollutants that have undergone transformation in the presence of sunlight, water, oxygen and other compounds. </a:t>
            </a:r>
          </a:p>
          <a:p>
            <a:pPr marL="457200" indent="-457200">
              <a:buFont typeface="Arial"/>
              <a:buChar char="•"/>
            </a:pPr>
            <a:r>
              <a:rPr lang="en-US" sz="3200" dirty="0" smtClean="0"/>
              <a:t>Occurs more in the day within wet environments. </a:t>
            </a:r>
          </a:p>
          <a:p>
            <a:endParaRPr lang="en-US" sz="3200" dirty="0"/>
          </a:p>
          <a:p>
            <a:r>
              <a:rPr lang="en-US" sz="3200" dirty="0" smtClean="0"/>
              <a:t>Ozone: Formed as a result of the emission of the primary pollutants </a:t>
            </a:r>
            <a:r>
              <a:rPr lang="en-US" sz="3200" dirty="0" err="1" smtClean="0"/>
              <a:t>NO</a:t>
            </a:r>
            <a:r>
              <a:rPr lang="en-US" sz="3200" baseline="-25000" dirty="0" err="1" smtClean="0"/>
              <a:t>x</a:t>
            </a:r>
            <a:r>
              <a:rPr lang="en-US" sz="3200" dirty="0" smtClean="0"/>
              <a:t> and VOCs in the presence of sunlight. </a:t>
            </a:r>
          </a:p>
          <a:p>
            <a:pPr>
              <a:lnSpc>
                <a:spcPct val="60000"/>
              </a:lnSpc>
            </a:pPr>
            <a:endParaRPr lang="en-US" sz="3200" dirty="0"/>
          </a:p>
          <a:p>
            <a:r>
              <a:rPr lang="en-US" sz="3200" dirty="0" smtClean="0"/>
              <a:t>Sulfate (SO</a:t>
            </a:r>
            <a:r>
              <a:rPr lang="en-US" sz="3200" baseline="-25000" dirty="0" smtClean="0"/>
              <a:t>4</a:t>
            </a:r>
            <a:r>
              <a:rPr lang="en-US" sz="3200" baseline="30000" dirty="0" smtClean="0"/>
              <a:t>2-</a:t>
            </a:r>
            <a:r>
              <a:rPr lang="en-US" sz="3200" dirty="0" smtClean="0"/>
              <a:t>)  and nitrate (NO</a:t>
            </a:r>
            <a:r>
              <a:rPr lang="en-US" sz="3200" baseline="-25000" dirty="0" smtClean="0"/>
              <a:t>3</a:t>
            </a:r>
            <a:r>
              <a:rPr lang="en-US" sz="3200" baseline="30000" dirty="0" smtClean="0"/>
              <a:t>-</a:t>
            </a:r>
            <a:r>
              <a:rPr lang="en-US" sz="3200" dirty="0" smtClean="0"/>
              <a:t>) the main components of acid deposition are secondary pollutants.</a:t>
            </a:r>
          </a:p>
          <a:p>
            <a:endParaRPr lang="en-US" sz="3200" dirty="0"/>
          </a:p>
        </p:txBody>
      </p:sp>
    </p:spTree>
    <p:extLst>
      <p:ext uri="{BB962C8B-B14F-4D97-AF65-F5344CB8AC3E}">
        <p14:creationId xmlns:p14="http://schemas.microsoft.com/office/powerpoint/2010/main" val="40283572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Major Air Pollutants</a:t>
            </a:r>
          </a:p>
        </p:txBody>
      </p:sp>
      <p:sp>
        <p:nvSpPr>
          <p:cNvPr id="306" name="Shape 306"/>
          <p:cNvSpPr txBox="1">
            <a:spLocks noGrp="1"/>
          </p:cNvSpPr>
          <p:nvPr>
            <p:ph type="body" idx="1"/>
          </p:nvPr>
        </p:nvSpPr>
        <p:spPr>
          <a:xfrm>
            <a:off x="457200" y="1600200"/>
            <a:ext cx="8229600" cy="4800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hlink"/>
              </a:buClr>
              <a:buSzPct val="98333"/>
              <a:buFont typeface="Calibri"/>
              <a:buChar char="•"/>
            </a:pPr>
            <a:r>
              <a:rPr lang="en-US" sz="2950" b="1" i="1" u="none" strike="noStrike" cap="none" baseline="0" dirty="0">
                <a:solidFill>
                  <a:schemeClr val="hlink"/>
                </a:solidFill>
                <a:latin typeface="Calibri"/>
                <a:ea typeface="Calibri"/>
                <a:cs typeface="Calibri"/>
                <a:sym typeface="Calibri"/>
              </a:rPr>
              <a:t>Sulfur dioxide (SO</a:t>
            </a:r>
            <a:r>
              <a:rPr lang="en-US" sz="2950" b="1" i="1" u="none" strike="noStrike" cap="none" baseline="-25000" dirty="0">
                <a:solidFill>
                  <a:schemeClr val="hlink"/>
                </a:solidFill>
                <a:latin typeface="Calibri"/>
                <a:ea typeface="Calibri"/>
                <a:cs typeface="Calibri"/>
                <a:sym typeface="Calibri"/>
              </a:rPr>
              <a:t>2</a:t>
            </a:r>
            <a:r>
              <a:rPr lang="en-US" sz="2950" b="1" i="1" u="none" strike="noStrike" cap="none" baseline="0" dirty="0">
                <a:solidFill>
                  <a:schemeClr val="hlink"/>
                </a:solidFill>
                <a:latin typeface="Calibri"/>
                <a:ea typeface="Calibri"/>
                <a:cs typeface="Calibri"/>
                <a:sym typeface="Calibri"/>
              </a:rPr>
              <a:t>)</a:t>
            </a:r>
            <a:r>
              <a:rPr lang="en-US" sz="2950" b="1" i="1" u="none" strike="noStrike" cap="none" baseline="0" dirty="0">
                <a:solidFill>
                  <a:schemeClr val="dk1"/>
                </a:solidFill>
                <a:latin typeface="Calibri"/>
                <a:ea typeface="Calibri"/>
                <a:cs typeface="Calibri"/>
                <a:sym typeface="Calibri"/>
              </a:rPr>
              <a:t> </a:t>
            </a:r>
            <a:r>
              <a:rPr lang="en-US" sz="2950" b="0" i="0" u="none" strike="noStrike" cap="none" baseline="0" dirty="0">
                <a:solidFill>
                  <a:schemeClr val="dk1"/>
                </a:solidFill>
                <a:latin typeface="Calibri"/>
                <a:ea typeface="Calibri"/>
                <a:cs typeface="Calibri"/>
                <a:sym typeface="Calibri"/>
              </a:rPr>
              <a:t>and</a:t>
            </a:r>
            <a:r>
              <a:rPr lang="en-US" sz="2950" b="1" i="1" u="none" strike="noStrike" cap="none" baseline="0" dirty="0">
                <a:solidFill>
                  <a:schemeClr val="dk1"/>
                </a:solidFill>
                <a:latin typeface="Calibri"/>
                <a:ea typeface="Calibri"/>
                <a:cs typeface="Calibri"/>
                <a:sym typeface="Calibri"/>
              </a:rPr>
              <a:t> </a:t>
            </a:r>
            <a:r>
              <a:rPr lang="en-US" sz="2950" b="1" i="1" u="none" strike="noStrike" cap="none" baseline="0" dirty="0">
                <a:solidFill>
                  <a:schemeClr val="hlink"/>
                </a:solidFill>
                <a:latin typeface="Calibri"/>
                <a:ea typeface="Calibri"/>
                <a:cs typeface="Calibri"/>
                <a:sym typeface="Calibri"/>
              </a:rPr>
              <a:t>sulfuric acid</a:t>
            </a:r>
            <a:r>
              <a:rPr lang="en-US" sz="2950" b="0" i="0" u="none" strike="noStrike" cap="none" baseline="0" dirty="0">
                <a:solidFill>
                  <a:schemeClr val="dk1"/>
                </a:solidFill>
                <a:latin typeface="Calibri"/>
                <a:ea typeface="Calibri"/>
                <a:cs typeface="Calibri"/>
                <a:sym typeface="Calibri"/>
              </a:rPr>
              <a:t>:</a:t>
            </a:r>
          </a:p>
          <a:p>
            <a:pPr marL="742950" marR="0" lvl="1" indent="-285750" algn="l" rtl="0">
              <a:lnSpc>
                <a:spcPct val="80000"/>
              </a:lnSpc>
              <a:spcBef>
                <a:spcPts val="520"/>
              </a:spcBef>
              <a:buClr>
                <a:schemeClr val="dk1"/>
              </a:buClr>
              <a:buSzPct val="100000"/>
              <a:buFont typeface="Calibri"/>
              <a:buChar char="–"/>
            </a:pPr>
            <a:r>
              <a:rPr lang="en-US" sz="2600" b="0" i="0" u="none" strike="noStrike" cap="none" baseline="0" dirty="0">
                <a:solidFill>
                  <a:schemeClr val="dk1"/>
                </a:solidFill>
                <a:latin typeface="Calibri"/>
                <a:ea typeface="Calibri"/>
                <a:cs typeface="Calibri"/>
                <a:sym typeface="Calibri"/>
              </a:rPr>
              <a:t>About 1/3 of SO</a:t>
            </a:r>
            <a:r>
              <a:rPr lang="en-US" sz="2600" b="0" i="0" u="none" strike="noStrike" cap="none" baseline="-25000" dirty="0">
                <a:solidFill>
                  <a:schemeClr val="dk1"/>
                </a:solidFill>
                <a:latin typeface="Calibri"/>
                <a:ea typeface="Calibri"/>
                <a:cs typeface="Calibri"/>
                <a:sym typeface="Calibri"/>
              </a:rPr>
              <a:t>2</a:t>
            </a:r>
            <a:r>
              <a:rPr lang="en-US" sz="2600" b="0" i="0" u="none" strike="noStrike" cap="none" baseline="0" dirty="0">
                <a:solidFill>
                  <a:schemeClr val="dk1"/>
                </a:solidFill>
                <a:latin typeface="Calibri"/>
                <a:ea typeface="Calibri"/>
                <a:cs typeface="Calibri"/>
                <a:sym typeface="Calibri"/>
              </a:rPr>
              <a:t> occurs naturally (volcanoes &amp; fires)</a:t>
            </a:r>
          </a:p>
          <a:p>
            <a:pPr marL="742950" marR="0" lvl="1" indent="-285750" algn="l" rtl="0">
              <a:lnSpc>
                <a:spcPct val="80000"/>
              </a:lnSpc>
              <a:spcBef>
                <a:spcPts val="520"/>
              </a:spcBef>
              <a:buClr>
                <a:schemeClr val="dk1"/>
              </a:buClr>
              <a:buSzPct val="100000"/>
              <a:buFont typeface="Calibri"/>
              <a:buChar char="–"/>
            </a:pPr>
            <a:r>
              <a:rPr lang="en-US" sz="2600" b="0" i="0" u="none" strike="noStrike" cap="none" baseline="0" dirty="0">
                <a:solidFill>
                  <a:schemeClr val="dk1"/>
                </a:solidFill>
                <a:latin typeface="Calibri"/>
                <a:ea typeface="Calibri"/>
                <a:cs typeface="Calibri"/>
                <a:sym typeface="Calibri"/>
              </a:rPr>
              <a:t>About 2/3 from human sources (mostly metal production &amp; combustion of coal and </a:t>
            </a:r>
            <a:r>
              <a:rPr lang="en-US" sz="2600" b="0" i="0" u="none" strike="noStrike" cap="none" baseline="0" dirty="0" smtClean="0">
                <a:solidFill>
                  <a:schemeClr val="dk1"/>
                </a:solidFill>
                <a:latin typeface="Calibri"/>
                <a:ea typeface="Calibri"/>
                <a:cs typeface="Calibri"/>
                <a:sym typeface="Calibri"/>
              </a:rPr>
              <a:t>oil).</a:t>
            </a:r>
            <a:endParaRPr lang="en-US" sz="2600" b="0" i="0" u="none" strike="noStrike" cap="none" baseline="0" dirty="0">
              <a:solidFill>
                <a:schemeClr val="dk1"/>
              </a:solidFill>
              <a:latin typeface="Calibri"/>
              <a:ea typeface="Calibri"/>
              <a:cs typeface="Calibri"/>
              <a:sym typeface="Calibri"/>
            </a:endParaRPr>
          </a:p>
          <a:p>
            <a:pPr marL="742950" marR="0" lvl="1" indent="-121284" algn="l" rtl="0">
              <a:lnSpc>
                <a:spcPct val="80000"/>
              </a:lnSpc>
              <a:spcBef>
                <a:spcPts val="518"/>
              </a:spcBef>
              <a:buClr>
                <a:schemeClr val="dk1"/>
              </a:buClr>
              <a:buFont typeface="Calibri"/>
              <a:buNone/>
            </a:pPr>
            <a:endParaRPr sz="26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670"/>
              </a:spcBef>
              <a:buClr>
                <a:schemeClr val="dk1"/>
              </a:buClr>
              <a:buSzPct val="98529"/>
              <a:buFont typeface="Calibri"/>
              <a:buChar char="•"/>
            </a:pPr>
            <a:r>
              <a:rPr lang="en-US" sz="3350" b="0" i="0" u="none" strike="noStrike" cap="none" baseline="0" dirty="0">
                <a:solidFill>
                  <a:schemeClr val="dk1"/>
                </a:solidFill>
                <a:latin typeface="Calibri"/>
                <a:ea typeface="Calibri"/>
                <a:cs typeface="Calibri"/>
                <a:sym typeface="Calibri"/>
              </a:rPr>
              <a:t>S + O</a:t>
            </a:r>
            <a:r>
              <a:rPr lang="en-US" sz="3350" b="0" i="0" u="none" strike="noStrike" cap="none" baseline="-25000" dirty="0">
                <a:solidFill>
                  <a:schemeClr val="dk1"/>
                </a:solidFill>
                <a:latin typeface="Calibri"/>
                <a:ea typeface="Calibri"/>
                <a:cs typeface="Calibri"/>
                <a:sym typeface="Calibri"/>
              </a:rPr>
              <a:t>2 </a:t>
            </a:r>
            <a:r>
              <a:rPr lang="en-US" sz="3350" b="0" i="0" u="none" strike="noStrike" cap="none" baseline="0" dirty="0">
                <a:solidFill>
                  <a:schemeClr val="dk1"/>
                </a:solidFill>
                <a:latin typeface="Calibri"/>
                <a:ea typeface="Calibri"/>
                <a:cs typeface="Calibri"/>
                <a:sym typeface="Calibri"/>
              </a:rPr>
              <a:t>= SO</a:t>
            </a:r>
            <a:r>
              <a:rPr lang="en-US" sz="3350" b="0" i="0" u="none" strike="noStrike" cap="none" baseline="-25000" dirty="0">
                <a:solidFill>
                  <a:schemeClr val="dk1"/>
                </a:solidFill>
                <a:latin typeface="Calibri"/>
                <a:ea typeface="Calibri"/>
                <a:cs typeface="Calibri"/>
                <a:sym typeface="Calibri"/>
              </a:rPr>
              <a:t>2</a:t>
            </a:r>
            <a:r>
              <a:rPr lang="en-US" sz="3350" b="0" i="0" u="none" strike="noStrike" cap="none" baseline="0" dirty="0">
                <a:solidFill>
                  <a:schemeClr val="dk1"/>
                </a:solidFill>
                <a:latin typeface="Calibri"/>
                <a:ea typeface="Calibri"/>
                <a:cs typeface="Calibri"/>
                <a:sym typeface="Calibri"/>
              </a:rPr>
              <a:t> (Primary Air Pollutant)</a:t>
            </a:r>
          </a:p>
          <a:p>
            <a:pPr marL="342900" marR="0" lvl="0" indent="-131445" algn="l" rtl="0">
              <a:lnSpc>
                <a:spcPct val="80000"/>
              </a:lnSpc>
              <a:spcBef>
                <a:spcPts val="666"/>
              </a:spcBef>
              <a:buClr>
                <a:schemeClr val="dk1"/>
              </a:buClr>
              <a:buFont typeface="Calibri"/>
              <a:buNone/>
            </a:pPr>
            <a:endParaRPr sz="335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670"/>
              </a:spcBef>
              <a:buClr>
                <a:schemeClr val="dk1"/>
              </a:buClr>
              <a:buSzPct val="98529"/>
              <a:buFont typeface="Calibri"/>
              <a:buChar char="•"/>
            </a:pPr>
            <a:r>
              <a:rPr lang="en-US" sz="3350" b="0" i="0" u="none" strike="noStrike" cap="none" baseline="0" dirty="0">
                <a:solidFill>
                  <a:schemeClr val="dk1"/>
                </a:solidFill>
                <a:latin typeface="Calibri"/>
                <a:ea typeface="Calibri"/>
                <a:cs typeface="Calibri"/>
                <a:sym typeface="Calibri"/>
              </a:rPr>
              <a:t>2 SO</a:t>
            </a:r>
            <a:r>
              <a:rPr lang="en-US" sz="3350" b="0" i="0" u="none" strike="noStrike" cap="none" baseline="-25000" dirty="0">
                <a:solidFill>
                  <a:schemeClr val="dk1"/>
                </a:solidFill>
                <a:latin typeface="Calibri"/>
                <a:ea typeface="Calibri"/>
                <a:cs typeface="Calibri"/>
                <a:sym typeface="Calibri"/>
              </a:rPr>
              <a:t>2 </a:t>
            </a:r>
            <a:r>
              <a:rPr lang="en-US" sz="3350" b="0" i="0" u="none" strike="noStrike" cap="none" baseline="0" dirty="0">
                <a:solidFill>
                  <a:schemeClr val="dk1"/>
                </a:solidFill>
                <a:latin typeface="Calibri"/>
                <a:ea typeface="Calibri"/>
                <a:cs typeface="Calibri"/>
                <a:sym typeface="Calibri"/>
              </a:rPr>
              <a:t>+ O</a:t>
            </a:r>
            <a:r>
              <a:rPr lang="en-US" sz="3350" b="0" i="0" u="none" strike="noStrike" cap="none" baseline="-25000" dirty="0">
                <a:solidFill>
                  <a:schemeClr val="dk1"/>
                </a:solidFill>
                <a:latin typeface="Calibri"/>
                <a:ea typeface="Calibri"/>
                <a:cs typeface="Calibri"/>
                <a:sym typeface="Calibri"/>
              </a:rPr>
              <a:t>2 </a:t>
            </a:r>
            <a:r>
              <a:rPr lang="en-US" sz="3350" b="0" i="0" u="none" strike="noStrike" cap="none" baseline="0" dirty="0">
                <a:solidFill>
                  <a:schemeClr val="dk1"/>
                </a:solidFill>
                <a:latin typeface="Calibri"/>
                <a:ea typeface="Calibri"/>
                <a:cs typeface="Calibri"/>
                <a:sym typeface="Calibri"/>
              </a:rPr>
              <a:t> = 2 SO</a:t>
            </a:r>
            <a:r>
              <a:rPr lang="en-US" sz="3350" b="0" i="0" u="none" strike="noStrike" cap="none" baseline="-25000" dirty="0">
                <a:solidFill>
                  <a:schemeClr val="dk1"/>
                </a:solidFill>
                <a:latin typeface="Calibri"/>
                <a:ea typeface="Calibri"/>
                <a:cs typeface="Calibri"/>
                <a:sym typeface="Calibri"/>
              </a:rPr>
              <a:t>3 </a:t>
            </a:r>
            <a:r>
              <a:rPr lang="en-US" sz="3350" b="0" i="0" u="none" strike="noStrike" cap="none" baseline="0" dirty="0">
                <a:solidFill>
                  <a:schemeClr val="dk1"/>
                </a:solidFill>
                <a:latin typeface="Calibri"/>
                <a:ea typeface="Calibri"/>
                <a:cs typeface="Calibri"/>
                <a:sym typeface="Calibri"/>
              </a:rPr>
              <a:t>(Secondary Air Pollutant)</a:t>
            </a:r>
          </a:p>
          <a:p>
            <a:pPr marL="342900" marR="0" lvl="0" indent="-131445" algn="l" rtl="0">
              <a:lnSpc>
                <a:spcPct val="80000"/>
              </a:lnSpc>
              <a:spcBef>
                <a:spcPts val="666"/>
              </a:spcBef>
              <a:buClr>
                <a:schemeClr val="dk1"/>
              </a:buClr>
              <a:buFont typeface="Calibri"/>
              <a:buNone/>
            </a:pPr>
            <a:endParaRPr sz="335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670"/>
              </a:spcBef>
              <a:buClr>
                <a:schemeClr val="dk1"/>
              </a:buClr>
              <a:buSzPct val="98529"/>
              <a:buFont typeface="Calibri"/>
              <a:buChar char="•"/>
            </a:pPr>
            <a:r>
              <a:rPr lang="en-US" sz="3350" b="0" i="0" u="none" strike="noStrike" cap="none" baseline="0" dirty="0">
                <a:solidFill>
                  <a:schemeClr val="dk1"/>
                </a:solidFill>
                <a:latin typeface="Calibri"/>
                <a:ea typeface="Calibri"/>
                <a:cs typeface="Calibri"/>
                <a:sym typeface="Calibri"/>
              </a:rPr>
              <a:t>SO</a:t>
            </a:r>
            <a:r>
              <a:rPr lang="en-US" sz="3350" b="0" i="0" u="none" strike="noStrike" cap="none" baseline="-25000" dirty="0">
                <a:solidFill>
                  <a:schemeClr val="dk1"/>
                </a:solidFill>
                <a:latin typeface="Calibri"/>
                <a:ea typeface="Calibri"/>
                <a:cs typeface="Calibri"/>
                <a:sym typeface="Calibri"/>
              </a:rPr>
              <a:t>3</a:t>
            </a:r>
            <a:r>
              <a:rPr lang="en-US" sz="3350" b="0" i="0" u="none" strike="noStrike" cap="none" baseline="0" dirty="0">
                <a:solidFill>
                  <a:schemeClr val="dk1"/>
                </a:solidFill>
                <a:latin typeface="Calibri"/>
                <a:ea typeface="Calibri"/>
                <a:cs typeface="Calibri"/>
                <a:sym typeface="Calibri"/>
              </a:rPr>
              <a:t> + H</a:t>
            </a:r>
            <a:r>
              <a:rPr lang="en-US" sz="3350" b="0" i="0" u="none" strike="noStrike" cap="none" baseline="-25000" dirty="0">
                <a:solidFill>
                  <a:schemeClr val="dk1"/>
                </a:solidFill>
                <a:latin typeface="Calibri"/>
                <a:ea typeface="Calibri"/>
                <a:cs typeface="Calibri"/>
                <a:sym typeface="Calibri"/>
              </a:rPr>
              <a:t>2</a:t>
            </a:r>
            <a:r>
              <a:rPr lang="en-US" sz="3350" b="0" i="0" u="none" strike="noStrike" cap="none" baseline="0" dirty="0">
                <a:solidFill>
                  <a:schemeClr val="dk1"/>
                </a:solidFill>
                <a:latin typeface="Calibri"/>
                <a:ea typeface="Calibri"/>
                <a:cs typeface="Calibri"/>
                <a:sym typeface="Calibri"/>
              </a:rPr>
              <a:t>O = H</a:t>
            </a:r>
            <a:r>
              <a:rPr lang="en-US" sz="3350" b="0" i="0" u="none" strike="noStrike" cap="none" baseline="-25000" dirty="0">
                <a:solidFill>
                  <a:schemeClr val="dk1"/>
                </a:solidFill>
                <a:latin typeface="Calibri"/>
                <a:ea typeface="Calibri"/>
                <a:cs typeface="Calibri"/>
                <a:sym typeface="Calibri"/>
              </a:rPr>
              <a:t>2</a:t>
            </a:r>
            <a:r>
              <a:rPr lang="en-US" sz="3350" b="0" i="0" u="none" strike="noStrike" cap="none" baseline="0" dirty="0">
                <a:solidFill>
                  <a:schemeClr val="dk1"/>
                </a:solidFill>
                <a:latin typeface="Calibri"/>
                <a:ea typeface="Calibri"/>
                <a:cs typeface="Calibri"/>
                <a:sym typeface="Calibri"/>
              </a:rPr>
              <a:t>SO</a:t>
            </a:r>
            <a:r>
              <a:rPr lang="en-US" sz="3350" b="0" i="0" u="none" strike="noStrike" cap="none" baseline="-25000" dirty="0">
                <a:solidFill>
                  <a:schemeClr val="dk1"/>
                </a:solidFill>
                <a:latin typeface="Calibri"/>
                <a:ea typeface="Calibri"/>
                <a:cs typeface="Calibri"/>
                <a:sym typeface="Calibri"/>
              </a:rPr>
              <a:t>4 </a:t>
            </a:r>
            <a:r>
              <a:rPr lang="en-US" sz="3350" b="0" i="0" u="none" strike="noStrike" cap="none" baseline="0" dirty="0">
                <a:solidFill>
                  <a:schemeClr val="dk1"/>
                </a:solidFill>
                <a:latin typeface="Calibri"/>
                <a:ea typeface="Calibri"/>
                <a:cs typeface="Calibri"/>
                <a:sym typeface="Calibri"/>
              </a:rPr>
              <a:t>(Sulfuric Acid – Acid Rain)</a:t>
            </a:r>
            <a:r>
              <a:rPr lang="en-US" sz="2950" b="0" i="0" u="none" strike="noStrike" cap="none" baseline="0" dirty="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65677463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0"/>
            <a:ext cx="8229600" cy="112221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Pr>
              <a:t>SO</a:t>
            </a:r>
            <a:r>
              <a:rPr lang="en-US" sz="3600" b="0" i="0" u="none" strike="noStrike" cap="none" baseline="-25000">
                <a:solidFill>
                  <a:schemeClr val="dk1"/>
                </a:solidFill>
                <a:latin typeface="Calibri"/>
                <a:ea typeface="Calibri"/>
                <a:cs typeface="Calibri"/>
                <a:sym typeface="Calibri"/>
              </a:rPr>
              <a:t>2</a:t>
            </a:r>
            <a:r>
              <a:rPr lang="en-US" sz="3600" b="0" i="0" u="none" strike="noStrike" cap="none" baseline="0">
                <a:solidFill>
                  <a:schemeClr val="dk1"/>
                </a:solidFill>
                <a:latin typeface="Calibri"/>
                <a:ea typeface="Calibri"/>
                <a:cs typeface="Calibri"/>
                <a:sym typeface="Calibri"/>
              </a:rPr>
              <a:t> leads to formation of </a:t>
            </a:r>
            <a:r>
              <a:rPr lang="en-US" sz="3600" b="0" i="0" u="sng" strike="noStrike" cap="none" baseline="0">
                <a:solidFill>
                  <a:schemeClr val="dk1"/>
                </a:solidFill>
                <a:latin typeface="Calibri"/>
                <a:ea typeface="Calibri"/>
                <a:cs typeface="Calibri"/>
                <a:sym typeface="Calibri"/>
              </a:rPr>
              <a:t>Industrial Smog</a:t>
            </a:r>
          </a:p>
        </p:txBody>
      </p:sp>
      <p:sp>
        <p:nvSpPr>
          <p:cNvPr id="313" name="Shape 31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Calibri"/>
              <a:buNone/>
            </a:pPr>
            <a:endParaRPr sz="3200" b="0" i="0" u="none" strike="noStrike" cap="none" baseline="0">
              <a:solidFill>
                <a:schemeClr val="dk1"/>
              </a:solidFill>
              <a:latin typeface="Calibri"/>
              <a:ea typeface="Calibri"/>
              <a:cs typeface="Calibri"/>
              <a:sym typeface="Calibri"/>
            </a:endParaRPr>
          </a:p>
        </p:txBody>
      </p:sp>
      <p:pic>
        <p:nvPicPr>
          <p:cNvPr id="314" name="Shape 314"/>
          <p:cNvPicPr preferRelativeResize="0"/>
          <p:nvPr/>
        </p:nvPicPr>
        <p:blipFill rotWithShape="1">
          <a:blip r:embed="rId3">
            <a:alphaModFix/>
          </a:blip>
          <a:srcRect/>
          <a:stretch/>
        </p:blipFill>
        <p:spPr>
          <a:xfrm>
            <a:off x="0" y="1122217"/>
            <a:ext cx="9144000" cy="5735782"/>
          </a:xfrm>
          <a:prstGeom prst="rect">
            <a:avLst/>
          </a:prstGeom>
          <a:noFill/>
          <a:ln>
            <a:noFill/>
          </a:ln>
        </p:spPr>
      </p:pic>
    </p:spTree>
    <p:extLst>
      <p:ext uri="{BB962C8B-B14F-4D97-AF65-F5344CB8AC3E}">
        <p14:creationId xmlns:p14="http://schemas.microsoft.com/office/powerpoint/2010/main" val="11109161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Major Air Pollutants</a:t>
            </a:r>
          </a:p>
        </p:txBody>
      </p:sp>
      <p:sp>
        <p:nvSpPr>
          <p:cNvPr id="320" name="Shape 32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hlink"/>
              </a:buClr>
              <a:buSzPct val="100000"/>
              <a:buFont typeface="Calibri"/>
              <a:buChar char="•"/>
            </a:pPr>
            <a:r>
              <a:rPr lang="en-US" sz="3200" b="1" i="1" u="none" strike="noStrike" cap="none" baseline="0">
                <a:solidFill>
                  <a:schemeClr val="hlink"/>
                </a:solidFill>
                <a:latin typeface="Calibri"/>
                <a:ea typeface="Calibri"/>
                <a:cs typeface="Calibri"/>
                <a:sym typeface="Calibri"/>
              </a:rPr>
              <a:t>Carbon oxides</a:t>
            </a:r>
            <a:r>
              <a:rPr lang="en-US" sz="3200" b="0" i="0" u="none" strike="noStrike" cap="none" baseline="0">
                <a:solidFill>
                  <a:schemeClr val="dk1"/>
                </a:solidFill>
                <a:latin typeface="Calibri"/>
                <a:ea typeface="Calibri"/>
                <a:cs typeface="Calibri"/>
                <a:sym typeface="Calibri"/>
              </a:rPr>
              <a:t>:  </a:t>
            </a: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Carbon monoxide (CO) is a highly toxic gas that forms during the </a:t>
            </a:r>
            <a:r>
              <a:rPr lang="en-US" sz="2800" b="0" i="0" u="sng" strike="noStrike" cap="none" baseline="0">
                <a:solidFill>
                  <a:schemeClr val="dk1"/>
                </a:solidFill>
                <a:latin typeface="Calibri"/>
                <a:ea typeface="Calibri"/>
                <a:cs typeface="Calibri"/>
                <a:sym typeface="Calibri"/>
              </a:rPr>
              <a:t>incomplete combustion </a:t>
            </a:r>
            <a:r>
              <a:rPr lang="en-US" sz="2800" b="0" i="0" u="none" strike="noStrike" cap="none" baseline="0">
                <a:solidFill>
                  <a:schemeClr val="dk1"/>
                </a:solidFill>
                <a:latin typeface="Calibri"/>
                <a:ea typeface="Calibri"/>
                <a:cs typeface="Calibri"/>
                <a:sym typeface="Calibri"/>
              </a:rPr>
              <a:t>of carbon-containing materials.</a:t>
            </a:r>
          </a:p>
          <a:p>
            <a:pPr marL="742950" marR="0" lvl="1" indent="-107950" algn="l" rtl="0">
              <a:spcBef>
                <a:spcPts val="56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93% of carbon dioxide (CO</a:t>
            </a:r>
            <a:r>
              <a:rPr lang="en-US" sz="2800" b="0" i="0" u="none" strike="noStrike" cap="none" baseline="-25000">
                <a:solidFill>
                  <a:schemeClr val="dk1"/>
                </a:solidFill>
                <a:latin typeface="Calibri"/>
                <a:ea typeface="Calibri"/>
                <a:cs typeface="Calibri"/>
                <a:sym typeface="Calibri"/>
              </a:rPr>
              <a:t>2</a:t>
            </a:r>
            <a:r>
              <a:rPr lang="en-US" sz="2800" b="0" i="0" u="none" strike="noStrike" cap="none" baseline="0">
                <a:solidFill>
                  <a:schemeClr val="dk1"/>
                </a:solidFill>
                <a:latin typeface="Calibri"/>
                <a:ea typeface="Calibri"/>
                <a:cs typeface="Calibri"/>
                <a:sym typeface="Calibri"/>
              </a:rPr>
              <a:t>) in troposphere occurs as a result of the carbon cycle (7% anthropogenic)</a:t>
            </a:r>
          </a:p>
        </p:txBody>
      </p:sp>
    </p:spTree>
    <p:extLst>
      <p:ext uri="{BB962C8B-B14F-4D97-AF65-F5344CB8AC3E}">
        <p14:creationId xmlns:p14="http://schemas.microsoft.com/office/powerpoint/2010/main" val="35794986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Major Air Pollutants</a:t>
            </a:r>
          </a:p>
        </p:txBody>
      </p:sp>
      <p:sp>
        <p:nvSpPr>
          <p:cNvPr id="327" name="Shape 327"/>
          <p:cNvSpPr txBox="1">
            <a:spLocks noGrp="1"/>
          </p:cNvSpPr>
          <p:nvPr>
            <p:ph type="body" idx="1"/>
          </p:nvPr>
        </p:nvSpPr>
        <p:spPr>
          <a:xfrm>
            <a:off x="0" y="1600200"/>
            <a:ext cx="91440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hlink"/>
              </a:buClr>
              <a:buSzPct val="100000"/>
              <a:buFont typeface="Calibri"/>
              <a:buChar char="•"/>
            </a:pPr>
            <a:r>
              <a:rPr lang="en-US" sz="3200" b="1" i="1" u="none" strike="noStrike" cap="none" baseline="0">
                <a:solidFill>
                  <a:schemeClr val="hlink"/>
                </a:solidFill>
                <a:latin typeface="Calibri"/>
                <a:ea typeface="Calibri"/>
                <a:cs typeface="Calibri"/>
                <a:sym typeface="Calibri"/>
              </a:rPr>
              <a:t>Suspended particulate matter (PM)</a:t>
            </a:r>
            <a:r>
              <a:rPr lang="en-US" sz="3200" b="0" i="0" u="none" strike="noStrike" cap="none" baseline="0">
                <a:solidFill>
                  <a:schemeClr val="dk1"/>
                </a:solidFill>
                <a:latin typeface="Calibri"/>
                <a:ea typeface="Calibri"/>
                <a:cs typeface="Calibri"/>
                <a:sym typeface="Calibri"/>
              </a:rPr>
              <a:t>:</a:t>
            </a: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Consists of a variety of solid particles and liquid droplets</a:t>
            </a:r>
          </a:p>
          <a:p>
            <a:pPr marL="742950" marR="0" lvl="1" indent="-285750" algn="l" rtl="0">
              <a:spcBef>
                <a:spcPts val="560"/>
              </a:spcBef>
              <a:buClr>
                <a:schemeClr val="dk1"/>
              </a:buClr>
              <a:buSzPct val="100000"/>
              <a:buFont typeface="Calibri"/>
              <a:buChar char="–"/>
            </a:pPr>
            <a:r>
              <a:rPr lang="en-US" sz="2800" b="0" i="0" u="sng" strike="noStrike" cap="none" baseline="0">
                <a:solidFill>
                  <a:schemeClr val="dk1"/>
                </a:solidFill>
                <a:latin typeface="Calibri"/>
                <a:ea typeface="Calibri"/>
                <a:cs typeface="Calibri"/>
                <a:sym typeface="Calibri"/>
              </a:rPr>
              <a:t>Natural sources</a:t>
            </a:r>
            <a:r>
              <a:rPr lang="en-US" sz="2800" b="0" i="0" u="none" strike="noStrike" cap="none" baseline="0">
                <a:solidFill>
                  <a:schemeClr val="dk1"/>
                </a:solidFill>
                <a:latin typeface="Calibri"/>
                <a:ea typeface="Calibri"/>
                <a:cs typeface="Calibri"/>
                <a:sym typeface="Calibri"/>
              </a:rPr>
              <a:t>: Volcanoes, fires, pollen, dust</a:t>
            </a:r>
          </a:p>
          <a:p>
            <a:pPr marL="742950" marR="0" lvl="1" indent="-285750" algn="l" rtl="0">
              <a:spcBef>
                <a:spcPts val="560"/>
              </a:spcBef>
              <a:buClr>
                <a:schemeClr val="dk1"/>
              </a:buClr>
              <a:buSzPct val="100000"/>
              <a:buFont typeface="Calibri"/>
              <a:buChar char="–"/>
            </a:pPr>
            <a:r>
              <a:rPr lang="en-US" sz="2800" b="0" i="0" u="sng" strike="noStrike" cap="none" baseline="0">
                <a:solidFill>
                  <a:schemeClr val="dk1"/>
                </a:solidFill>
                <a:latin typeface="Calibri"/>
                <a:ea typeface="Calibri"/>
                <a:cs typeface="Calibri"/>
                <a:sym typeface="Calibri"/>
              </a:rPr>
              <a:t>Anthropogenic sources</a:t>
            </a:r>
            <a:r>
              <a:rPr lang="en-US" sz="2800" b="0" i="0" u="none" strike="noStrike" cap="none" baseline="0">
                <a:solidFill>
                  <a:schemeClr val="dk1"/>
                </a:solidFill>
                <a:latin typeface="Calibri"/>
                <a:ea typeface="Calibri"/>
                <a:cs typeface="Calibri"/>
                <a:sym typeface="Calibri"/>
              </a:rPr>
              <a:t>: FF combustion, agriculture</a:t>
            </a:r>
          </a:p>
          <a:p>
            <a:pPr marL="742950" marR="0" lvl="1" indent="-107950" algn="l" rtl="0">
              <a:spcBef>
                <a:spcPts val="56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The most harmful forms of PM are fine particles (“PM-10”, with an average diameter &lt; 10 micrometers) and ultrafine particles  (“PM-2.5”).</a:t>
            </a: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PM causes ~60,000 premature US deaths per year</a:t>
            </a:r>
          </a:p>
        </p:txBody>
      </p:sp>
    </p:spTree>
    <p:extLst>
      <p:ext uri="{BB962C8B-B14F-4D97-AF65-F5344CB8AC3E}">
        <p14:creationId xmlns:p14="http://schemas.microsoft.com/office/powerpoint/2010/main" val="155700909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pic>
        <p:nvPicPr>
          <p:cNvPr id="334" name="Shape 334"/>
          <p:cNvPicPr preferRelativeResize="0">
            <a:picLocks noGrp="1"/>
          </p:cNvPicPr>
          <p:nvPr>
            <p:ph type="body" idx="1"/>
          </p:nvPr>
        </p:nvPicPr>
        <p:blipFill rotWithShape="1">
          <a:blip r:embed="rId3">
            <a:alphaModFix/>
          </a:blip>
          <a:srcRect l="-6433" r="-6432"/>
          <a:stretch/>
        </p:blipFill>
        <p:spPr>
          <a:xfrm>
            <a:off x="0" y="0"/>
            <a:ext cx="9144000" cy="6629046"/>
          </a:xfrm>
          <a:prstGeom prst="rect">
            <a:avLst/>
          </a:prstGeom>
          <a:noFill/>
          <a:ln>
            <a:noFill/>
          </a:ln>
        </p:spPr>
      </p:pic>
    </p:spTree>
    <p:extLst>
      <p:ext uri="{BB962C8B-B14F-4D97-AF65-F5344CB8AC3E}">
        <p14:creationId xmlns:p14="http://schemas.microsoft.com/office/powerpoint/2010/main" val="41164651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141288"/>
            <a:ext cx="8229600" cy="113982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000" b="0" i="0" u="none" strike="noStrike" cap="none" baseline="0">
                <a:solidFill>
                  <a:schemeClr val="dk1"/>
                </a:solidFill>
                <a:latin typeface="Arial"/>
                <a:ea typeface="Arial"/>
                <a:cs typeface="Arial"/>
                <a:sym typeface="Arial"/>
              </a:rPr>
              <a:t>Our Atmosphere </a:t>
            </a:r>
            <a:r>
              <a:rPr lang="en-US" sz="4000" b="1" i="0" u="sng" strike="noStrike" cap="none" baseline="0">
                <a:solidFill>
                  <a:schemeClr val="dk1"/>
                </a:solidFill>
                <a:latin typeface="Arial"/>
                <a:ea typeface="Arial"/>
                <a:cs typeface="Arial"/>
                <a:sym typeface="Arial"/>
              </a:rPr>
              <a:t>IS</a:t>
            </a:r>
            <a:r>
              <a:rPr lang="en-US" sz="4000" b="0" i="0" u="none" strike="noStrike" cap="none" baseline="0">
                <a:solidFill>
                  <a:schemeClr val="dk1"/>
                </a:solidFill>
                <a:latin typeface="Arial"/>
                <a:ea typeface="Arial"/>
                <a:cs typeface="Arial"/>
                <a:sym typeface="Arial"/>
              </a:rPr>
              <a:t> a Resource</a:t>
            </a:r>
          </a:p>
        </p:txBody>
      </p:sp>
      <p:sp>
        <p:nvSpPr>
          <p:cNvPr id="254" name="Shape 254"/>
          <p:cNvSpPr txBox="1">
            <a:spLocks noGrp="1"/>
          </p:cNvSpPr>
          <p:nvPr>
            <p:ph type="body" idx="1"/>
          </p:nvPr>
        </p:nvSpPr>
        <p:spPr>
          <a:xfrm>
            <a:off x="203200" y="1383745"/>
            <a:ext cx="4419599" cy="6083300"/>
          </a:xfrm>
          <a:prstGeom prst="rect">
            <a:avLst/>
          </a:prstGeom>
          <a:noFill/>
          <a:ln>
            <a:noFill/>
          </a:ln>
        </p:spPr>
        <p:txBody>
          <a:bodyPr lIns="91425" tIns="45700" rIns="91425" bIns="45700" anchor="t" anchorCtr="0">
            <a:noAutofit/>
          </a:bodyPr>
          <a:lstStyle/>
          <a:p>
            <a:pPr marL="623888" marR="0" lvl="0" indent="-344488" algn="l" rtl="0">
              <a:lnSpc>
                <a:spcPct val="90000"/>
              </a:lnSpc>
              <a:spcBef>
                <a:spcPts val="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Atmospheric Composition</a:t>
            </a:r>
          </a:p>
          <a:p>
            <a:pPr marL="1017588" marR="0" lvl="1" indent="-293688" algn="l" rtl="0">
              <a:lnSpc>
                <a:spcPct val="90000"/>
              </a:lnSpc>
              <a:spcBef>
                <a:spcPts val="320"/>
              </a:spcBef>
              <a:buClr>
                <a:schemeClr val="dk1"/>
              </a:buClr>
              <a:buSzPct val="100000"/>
              <a:buFont typeface="Arial"/>
              <a:buChar char="•"/>
            </a:pPr>
            <a:r>
              <a:rPr lang="en-US" sz="1600" b="0" i="0" u="none" strike="noStrike" cap="none" baseline="0">
                <a:solidFill>
                  <a:schemeClr val="dk1"/>
                </a:solidFill>
                <a:latin typeface="Arial"/>
                <a:ea typeface="Arial"/>
                <a:cs typeface="Arial"/>
                <a:sym typeface="Arial"/>
              </a:rPr>
              <a:t>N</a:t>
            </a:r>
            <a:r>
              <a:rPr lang="en-US" sz="1600" b="0" i="0" u="none" strike="noStrike" cap="none" baseline="-25000">
                <a:solidFill>
                  <a:schemeClr val="dk1"/>
                </a:solidFill>
                <a:latin typeface="Arial"/>
                <a:ea typeface="Arial"/>
                <a:cs typeface="Arial"/>
                <a:sym typeface="Arial"/>
              </a:rPr>
              <a:t>2</a:t>
            </a:r>
            <a:r>
              <a:rPr lang="en-US" sz="1600" b="0" i="0" u="none" strike="noStrike" cap="none" baseline="0">
                <a:solidFill>
                  <a:schemeClr val="dk1"/>
                </a:solidFill>
                <a:latin typeface="Arial"/>
                <a:ea typeface="Arial"/>
                <a:cs typeface="Arial"/>
                <a:sym typeface="Arial"/>
              </a:rPr>
              <a:t> 78.08%</a:t>
            </a:r>
          </a:p>
          <a:p>
            <a:pPr marL="1017588" marR="0" lvl="1" indent="-293688" algn="l" rtl="0">
              <a:lnSpc>
                <a:spcPct val="90000"/>
              </a:lnSpc>
              <a:spcBef>
                <a:spcPts val="320"/>
              </a:spcBef>
              <a:buClr>
                <a:schemeClr val="dk1"/>
              </a:buClr>
              <a:buSzPct val="100000"/>
              <a:buFont typeface="Arial"/>
              <a:buChar char="•"/>
            </a:pPr>
            <a:r>
              <a:rPr lang="en-US" sz="1600" b="0" i="0" u="none" strike="noStrike" cap="none" baseline="0">
                <a:solidFill>
                  <a:schemeClr val="dk1"/>
                </a:solidFill>
                <a:latin typeface="Arial"/>
                <a:ea typeface="Arial"/>
                <a:cs typeface="Arial"/>
                <a:sym typeface="Arial"/>
              </a:rPr>
              <a:t>O</a:t>
            </a:r>
            <a:r>
              <a:rPr lang="en-US" sz="1600" b="0" i="0" u="none" strike="noStrike" cap="none" baseline="-25000">
                <a:solidFill>
                  <a:schemeClr val="dk1"/>
                </a:solidFill>
                <a:latin typeface="Arial"/>
                <a:ea typeface="Arial"/>
                <a:cs typeface="Arial"/>
                <a:sym typeface="Arial"/>
              </a:rPr>
              <a:t>2</a:t>
            </a:r>
            <a:r>
              <a:rPr lang="en-US" sz="1600" b="0" i="0" u="none" strike="noStrike" cap="none" baseline="0">
                <a:solidFill>
                  <a:schemeClr val="dk1"/>
                </a:solidFill>
                <a:latin typeface="Arial"/>
                <a:ea typeface="Arial"/>
                <a:cs typeface="Arial"/>
                <a:sym typeface="Arial"/>
              </a:rPr>
              <a:t>  20.95%</a:t>
            </a:r>
          </a:p>
          <a:p>
            <a:pPr marL="1017588" marR="0" lvl="1" indent="-293688" algn="l" rtl="0">
              <a:lnSpc>
                <a:spcPct val="90000"/>
              </a:lnSpc>
              <a:spcBef>
                <a:spcPts val="320"/>
              </a:spcBef>
              <a:buClr>
                <a:schemeClr val="dk1"/>
              </a:buClr>
              <a:buSzPct val="100000"/>
              <a:buFont typeface="Arial"/>
              <a:buChar char="•"/>
            </a:pPr>
            <a:r>
              <a:rPr lang="en-US" sz="1600" b="0" i="0" u="none" strike="noStrike" cap="none" baseline="0">
                <a:solidFill>
                  <a:schemeClr val="dk1"/>
                </a:solidFill>
                <a:latin typeface="Arial"/>
                <a:ea typeface="Arial"/>
                <a:cs typeface="Arial"/>
                <a:sym typeface="Arial"/>
              </a:rPr>
              <a:t>Argon  0.93%</a:t>
            </a:r>
          </a:p>
          <a:p>
            <a:pPr marL="1017588" marR="0" lvl="1" indent="-293688" algn="l" rtl="0">
              <a:lnSpc>
                <a:spcPct val="90000"/>
              </a:lnSpc>
              <a:spcBef>
                <a:spcPts val="320"/>
              </a:spcBef>
              <a:buClr>
                <a:schemeClr val="dk1"/>
              </a:buClr>
              <a:buSzPct val="100000"/>
              <a:buFont typeface="Arial"/>
              <a:buChar char="•"/>
            </a:pPr>
            <a:r>
              <a:rPr lang="en-US" sz="1600" b="0" i="0" u="none" strike="noStrike" cap="none" baseline="0">
                <a:solidFill>
                  <a:schemeClr val="dk1"/>
                </a:solidFill>
                <a:latin typeface="Arial"/>
                <a:ea typeface="Arial"/>
                <a:cs typeface="Arial"/>
                <a:sym typeface="Arial"/>
              </a:rPr>
              <a:t>Carbon dioxide 0.04% (400 ppm)</a:t>
            </a:r>
          </a:p>
          <a:p>
            <a:pPr marL="1017588" marR="0" lvl="1" indent="-192087" algn="l" rtl="0">
              <a:lnSpc>
                <a:spcPct val="90000"/>
              </a:lnSpc>
              <a:spcBef>
                <a:spcPts val="320"/>
              </a:spcBef>
              <a:buClr>
                <a:schemeClr val="dk1"/>
              </a:buClr>
              <a:buFont typeface="Calibri"/>
              <a:buNone/>
            </a:pPr>
            <a:endParaRPr sz="1600" b="0" i="0" u="none" strike="noStrike" cap="none" baseline="0">
              <a:solidFill>
                <a:schemeClr val="dk1"/>
              </a:solidFill>
              <a:latin typeface="Arial"/>
              <a:ea typeface="Arial"/>
              <a:cs typeface="Arial"/>
              <a:sym typeface="Arial"/>
            </a:endParaRPr>
          </a:p>
          <a:p>
            <a:pPr marL="623888" marR="0" lvl="0" indent="-344488"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Ecosystem services</a:t>
            </a:r>
          </a:p>
          <a:p>
            <a:pPr marL="1017588" marR="0" lvl="1" indent="-293688" algn="l" rtl="0">
              <a:lnSpc>
                <a:spcPct val="90000"/>
              </a:lnSpc>
              <a:spcBef>
                <a:spcPts val="560"/>
              </a:spcBef>
              <a:buClr>
                <a:schemeClr val="dk1"/>
              </a:buClr>
              <a:buSzPct val="98999"/>
              <a:buFont typeface="Arial"/>
              <a:buAutoNum type="arabicPeriod"/>
            </a:pPr>
            <a:r>
              <a:rPr lang="en-US" sz="2800" b="0" i="0" u="none" strike="noStrike" cap="none" baseline="0">
                <a:solidFill>
                  <a:schemeClr val="dk1"/>
                </a:solidFill>
                <a:latin typeface="Arial"/>
                <a:ea typeface="Arial"/>
                <a:cs typeface="Arial"/>
                <a:sym typeface="Arial"/>
              </a:rPr>
              <a:t>Blocks UV radiation</a:t>
            </a:r>
          </a:p>
          <a:p>
            <a:pPr marL="1017588" marR="0" lvl="1" indent="-293688" algn="l" rtl="0">
              <a:lnSpc>
                <a:spcPct val="90000"/>
              </a:lnSpc>
              <a:spcBef>
                <a:spcPts val="560"/>
              </a:spcBef>
              <a:buClr>
                <a:schemeClr val="dk1"/>
              </a:buClr>
              <a:buSzPct val="98999"/>
              <a:buFont typeface="Arial"/>
              <a:buAutoNum type="arabicPeriod"/>
            </a:pPr>
            <a:r>
              <a:rPr lang="en-US" sz="2800" b="0" i="0" u="none" strike="noStrike" cap="none" baseline="0">
                <a:solidFill>
                  <a:schemeClr val="dk1"/>
                </a:solidFill>
                <a:latin typeface="Arial"/>
                <a:ea typeface="Arial"/>
                <a:cs typeface="Arial"/>
                <a:sym typeface="Arial"/>
              </a:rPr>
              <a:t>Moderates the climate</a:t>
            </a:r>
          </a:p>
          <a:p>
            <a:pPr marL="1017588" marR="0" lvl="1" indent="-293688" algn="l" rtl="0">
              <a:lnSpc>
                <a:spcPct val="90000"/>
              </a:lnSpc>
              <a:spcBef>
                <a:spcPts val="560"/>
              </a:spcBef>
              <a:buClr>
                <a:schemeClr val="dk1"/>
              </a:buClr>
              <a:buSzPct val="98999"/>
              <a:buFont typeface="Arial"/>
              <a:buAutoNum type="arabicPeriod"/>
            </a:pPr>
            <a:r>
              <a:rPr lang="en-US" sz="2800" b="0" i="0" u="none" strike="noStrike" cap="none" baseline="0">
                <a:solidFill>
                  <a:schemeClr val="dk1"/>
                </a:solidFill>
                <a:latin typeface="Arial"/>
                <a:ea typeface="Arial"/>
                <a:cs typeface="Arial"/>
                <a:sym typeface="Arial"/>
              </a:rPr>
              <a:t>Redistributes water in the hydrologic cycle </a:t>
            </a:r>
          </a:p>
        </p:txBody>
      </p:sp>
      <p:pic>
        <p:nvPicPr>
          <p:cNvPr id="255" name="Shape 255"/>
          <p:cNvPicPr preferRelativeResize="0"/>
          <p:nvPr/>
        </p:nvPicPr>
        <p:blipFill rotWithShape="1">
          <a:blip r:embed="rId3">
            <a:alphaModFix/>
          </a:blip>
          <a:srcRect/>
          <a:stretch/>
        </p:blipFill>
        <p:spPr>
          <a:xfrm>
            <a:off x="4572000" y="1447800"/>
            <a:ext cx="4267199" cy="3389312"/>
          </a:xfrm>
          <a:prstGeom prst="rect">
            <a:avLst/>
          </a:prstGeom>
          <a:noFill/>
          <a:ln>
            <a:noFill/>
          </a:ln>
        </p:spPr>
      </p:pic>
    </p:spTree>
    <p:extLst>
      <p:ext uri="{BB962C8B-B14F-4D97-AF65-F5344CB8AC3E}">
        <p14:creationId xmlns:p14="http://schemas.microsoft.com/office/powerpoint/2010/main" val="1208299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Major Air Pollutants</a:t>
            </a:r>
          </a:p>
        </p:txBody>
      </p:sp>
      <p:sp>
        <p:nvSpPr>
          <p:cNvPr id="340" name="Shape 34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hlink"/>
              </a:buClr>
              <a:buSzPct val="100000"/>
              <a:buFont typeface="Calibri"/>
              <a:buChar char="•"/>
            </a:pPr>
            <a:r>
              <a:rPr lang="en-US" sz="3200" b="1" i="1" u="none" strike="noStrike" cap="none" baseline="0">
                <a:solidFill>
                  <a:schemeClr val="hlink"/>
                </a:solidFill>
                <a:latin typeface="Calibri"/>
                <a:ea typeface="Calibri"/>
                <a:cs typeface="Calibri"/>
                <a:sym typeface="Calibri"/>
              </a:rPr>
              <a:t>Nitrogen oxides </a:t>
            </a:r>
            <a:r>
              <a:rPr lang="en-US" sz="3200" b="0" i="0" u="none" strike="noStrike" cap="none" baseline="0">
                <a:solidFill>
                  <a:schemeClr val="dk1"/>
                </a:solidFill>
                <a:latin typeface="Calibri"/>
                <a:ea typeface="Calibri"/>
                <a:cs typeface="Calibri"/>
                <a:sym typeface="Calibri"/>
              </a:rPr>
              <a:t>and</a:t>
            </a:r>
            <a:r>
              <a:rPr lang="en-US" sz="3200" b="1" i="1" u="none" strike="noStrike" cap="none" baseline="0">
                <a:solidFill>
                  <a:schemeClr val="hlink"/>
                </a:solidFill>
                <a:latin typeface="Calibri"/>
                <a:ea typeface="Calibri"/>
                <a:cs typeface="Calibri"/>
                <a:sym typeface="Calibri"/>
              </a:rPr>
              <a:t> nitric acid</a:t>
            </a:r>
            <a:r>
              <a:rPr lang="en-US" sz="3200" b="0" i="0" u="none" strike="noStrike" cap="none" baseline="0">
                <a:solidFill>
                  <a:schemeClr val="dk1"/>
                </a:solidFill>
                <a:latin typeface="Calibri"/>
                <a:ea typeface="Calibri"/>
                <a:cs typeface="Calibri"/>
                <a:sym typeface="Calibri"/>
              </a:rPr>
              <a:t>:  </a:t>
            </a: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Nitrogen oxide (NO) forms when nitrogen and oxygen gas in air react at the high-combustion temperatures in </a:t>
            </a:r>
            <a:r>
              <a:rPr lang="en-US" sz="2800" b="0" i="0" u="sng" strike="noStrike" cap="none" baseline="0">
                <a:solidFill>
                  <a:schemeClr val="dk1"/>
                </a:solidFill>
                <a:latin typeface="Calibri"/>
                <a:ea typeface="Calibri"/>
                <a:cs typeface="Calibri"/>
                <a:sym typeface="Calibri"/>
              </a:rPr>
              <a:t>automobile engines and coal-burning plants</a:t>
            </a:r>
            <a:r>
              <a:rPr lang="en-US" sz="2800" b="0" i="0" u="none" strike="noStrike" cap="none" baseline="0">
                <a:solidFill>
                  <a:schemeClr val="dk1"/>
                </a:solidFill>
                <a:latin typeface="Calibri"/>
                <a:ea typeface="Calibri"/>
                <a:cs typeface="Calibri"/>
                <a:sym typeface="Calibri"/>
              </a:rPr>
              <a:t>. NO can also form from lightening and certain soil bacteria.</a:t>
            </a:r>
          </a:p>
          <a:p>
            <a:pPr marL="1143000" marR="0" lvl="2" indent="-2286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NO reacts with air to form NO</a:t>
            </a:r>
            <a:r>
              <a:rPr lang="en-US" sz="2400" b="0" i="0" u="none" strike="noStrike" cap="none" baseline="-25000">
                <a:solidFill>
                  <a:schemeClr val="dk1"/>
                </a:solidFill>
                <a:latin typeface="Calibri"/>
                <a:ea typeface="Calibri"/>
                <a:cs typeface="Calibri"/>
                <a:sym typeface="Calibri"/>
              </a:rPr>
              <a:t>2</a:t>
            </a:r>
            <a:r>
              <a:rPr lang="en-US" sz="2400" b="0" i="0" u="none" strike="noStrike" cap="none" baseline="0">
                <a:solidFill>
                  <a:schemeClr val="dk1"/>
                </a:solidFill>
                <a:latin typeface="Calibri"/>
                <a:ea typeface="Calibri"/>
                <a:cs typeface="Calibri"/>
                <a:sym typeface="Calibri"/>
              </a:rPr>
              <a:t>.</a:t>
            </a:r>
          </a:p>
          <a:p>
            <a:pPr marL="1143000" marR="0" lvl="2" indent="-2286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NO</a:t>
            </a:r>
            <a:r>
              <a:rPr lang="en-US" sz="2400" b="0" i="0" u="none" strike="noStrike" cap="none" baseline="-25000">
                <a:solidFill>
                  <a:schemeClr val="dk1"/>
                </a:solidFill>
                <a:latin typeface="Calibri"/>
                <a:ea typeface="Calibri"/>
                <a:cs typeface="Calibri"/>
                <a:sym typeface="Calibri"/>
              </a:rPr>
              <a:t>2 </a:t>
            </a:r>
            <a:r>
              <a:rPr lang="en-US" sz="2400" b="0" i="0" u="none" strike="noStrike" cap="none" baseline="0">
                <a:solidFill>
                  <a:schemeClr val="dk1"/>
                </a:solidFill>
                <a:latin typeface="Calibri"/>
                <a:ea typeface="Calibri"/>
                <a:cs typeface="Calibri"/>
                <a:sym typeface="Calibri"/>
              </a:rPr>
              <a:t>reacts with water vapor in the air to form nitric acid (HNO</a:t>
            </a:r>
            <a:r>
              <a:rPr lang="en-US" sz="2400" b="0" i="0" u="none" strike="noStrike" cap="none" baseline="-25000">
                <a:solidFill>
                  <a:schemeClr val="dk1"/>
                </a:solidFill>
                <a:latin typeface="Calibri"/>
                <a:ea typeface="Calibri"/>
                <a:cs typeface="Calibri"/>
                <a:sym typeface="Calibri"/>
              </a:rPr>
              <a:t>3</a:t>
            </a:r>
            <a:r>
              <a:rPr lang="en-US" sz="2400" b="0" i="0" u="none" strike="noStrike" cap="none" baseline="0">
                <a:solidFill>
                  <a:schemeClr val="dk1"/>
                </a:solidFill>
                <a:latin typeface="Calibri"/>
                <a:ea typeface="Calibri"/>
                <a:cs typeface="Calibri"/>
                <a:sym typeface="Calibri"/>
              </a:rPr>
              <a:t>) and nitrate salts (NO</a:t>
            </a:r>
            <a:r>
              <a:rPr lang="en-US" sz="2400" b="0" i="0" u="none" strike="noStrike" cap="none" baseline="-25000">
                <a:solidFill>
                  <a:schemeClr val="dk1"/>
                </a:solidFill>
                <a:latin typeface="Calibri"/>
                <a:ea typeface="Calibri"/>
                <a:cs typeface="Calibri"/>
                <a:sym typeface="Calibri"/>
              </a:rPr>
              <a:t>3</a:t>
            </a:r>
            <a:r>
              <a:rPr lang="en-US" sz="2400" b="0" i="0" u="none" strike="noStrike" cap="none" baseline="30000">
                <a:solidFill>
                  <a:schemeClr val="dk1"/>
                </a:solidFill>
                <a:latin typeface="Calibri"/>
                <a:ea typeface="Calibri"/>
                <a:cs typeface="Calibri"/>
                <a:sym typeface="Calibri"/>
              </a:rPr>
              <a:t>-</a:t>
            </a:r>
            <a:r>
              <a:rPr lang="en-US" sz="2400" b="0" i="0" u="none" strike="noStrike" cap="none" baseline="0">
                <a:solidFill>
                  <a:schemeClr val="dk1"/>
                </a:solidFill>
                <a:latin typeface="Calibri"/>
                <a:ea typeface="Calibri"/>
                <a:cs typeface="Calibri"/>
                <a:sym typeface="Calibri"/>
              </a:rPr>
              <a:t>) which are components of acid deposition.</a:t>
            </a:r>
          </a:p>
          <a:p>
            <a:pPr marL="1143000" marR="0" lvl="2" indent="-76200" algn="l" rtl="0">
              <a:spcBef>
                <a:spcPts val="480"/>
              </a:spcBef>
              <a:buClr>
                <a:schemeClr val="dk1"/>
              </a:buClr>
              <a:buFont typeface="Calibri"/>
              <a:buNone/>
            </a:pPr>
            <a:endParaRPr sz="2400" b="0" i="1" u="none" strike="noStrike" cap="none" baseline="-25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566737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sp>
        <p:nvSpPr>
          <p:cNvPr id="347" name="Shape 34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Calibri"/>
              <a:buNone/>
            </a:pPr>
            <a:endParaRPr sz="3200" b="0" i="0" u="none" strike="noStrike" cap="none" baseline="0">
              <a:solidFill>
                <a:schemeClr val="dk1"/>
              </a:solidFill>
              <a:latin typeface="Calibri"/>
              <a:ea typeface="Calibri"/>
              <a:cs typeface="Calibri"/>
              <a:sym typeface="Calibri"/>
            </a:endParaRPr>
          </a:p>
        </p:txBody>
      </p:sp>
      <p:pic>
        <p:nvPicPr>
          <p:cNvPr id="348" name="Shape 348"/>
          <p:cNvPicPr preferRelativeResize="0"/>
          <p:nvPr/>
        </p:nvPicPr>
        <p:blipFill rotWithShape="1">
          <a:blip r:embed="rId3">
            <a:alphaModFix/>
          </a:blip>
          <a:srcRect/>
          <a:stretch/>
        </p:blipFill>
        <p:spPr>
          <a:xfrm>
            <a:off x="0" y="0"/>
            <a:ext cx="9144000" cy="6096000"/>
          </a:xfrm>
          <a:prstGeom prst="rect">
            <a:avLst/>
          </a:prstGeom>
          <a:noFill/>
          <a:ln>
            <a:noFill/>
          </a:ln>
        </p:spPr>
      </p:pic>
    </p:spTree>
    <p:extLst>
      <p:ext uri="{BB962C8B-B14F-4D97-AF65-F5344CB8AC3E}">
        <p14:creationId xmlns:p14="http://schemas.microsoft.com/office/powerpoint/2010/main" val="395960942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Major Air Pollutants</a:t>
            </a:r>
          </a:p>
        </p:txBody>
      </p:sp>
      <p:sp>
        <p:nvSpPr>
          <p:cNvPr id="368" name="Shape 36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hlink"/>
              </a:buClr>
              <a:buSzPct val="100000"/>
              <a:buFont typeface="Calibri"/>
              <a:buChar char="•"/>
            </a:pPr>
            <a:r>
              <a:rPr lang="en-US" sz="3200" b="1" i="1" u="none" strike="noStrike" cap="none" baseline="0">
                <a:solidFill>
                  <a:schemeClr val="hlink"/>
                </a:solidFill>
                <a:latin typeface="Calibri"/>
                <a:ea typeface="Calibri"/>
                <a:cs typeface="Calibri"/>
                <a:sym typeface="Calibri"/>
              </a:rPr>
              <a:t>Ozone (O</a:t>
            </a:r>
            <a:r>
              <a:rPr lang="en-US" sz="3200" b="1" i="1" u="none" strike="noStrike" cap="none" baseline="-25000">
                <a:solidFill>
                  <a:schemeClr val="hlink"/>
                </a:solidFill>
                <a:latin typeface="Calibri"/>
                <a:ea typeface="Calibri"/>
                <a:cs typeface="Calibri"/>
                <a:sym typeface="Calibri"/>
              </a:rPr>
              <a:t>3</a:t>
            </a:r>
            <a:r>
              <a:rPr lang="en-US" sz="3200" b="1" i="1" u="none" strike="noStrike" cap="none" baseline="0">
                <a:solidFill>
                  <a:schemeClr val="hlink"/>
                </a:solidFill>
                <a:latin typeface="Calibri"/>
                <a:ea typeface="Calibri"/>
                <a:cs typeface="Calibri"/>
                <a:sym typeface="Calibri"/>
              </a:rPr>
              <a:t>)</a:t>
            </a:r>
            <a:r>
              <a:rPr lang="en-US" sz="3200" b="0" i="0" u="none" strike="noStrike" cap="none" baseline="0">
                <a:solidFill>
                  <a:schemeClr val="dk1"/>
                </a:solidFill>
                <a:latin typeface="Calibri"/>
                <a:ea typeface="Calibri"/>
                <a:cs typeface="Calibri"/>
                <a:sym typeface="Calibri"/>
              </a:rPr>
              <a:t>:</a:t>
            </a: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Is a highly reactive gas that is a major component of photochemical smog.</a:t>
            </a: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It is a </a:t>
            </a:r>
            <a:r>
              <a:rPr lang="en-US" sz="2800" b="0" i="0" u="sng" strike="noStrike" cap="none" baseline="0">
                <a:solidFill>
                  <a:schemeClr val="dk1"/>
                </a:solidFill>
                <a:latin typeface="Calibri"/>
                <a:ea typeface="Calibri"/>
                <a:cs typeface="Calibri"/>
                <a:sym typeface="Calibri"/>
              </a:rPr>
              <a:t>secondary</a:t>
            </a:r>
            <a:r>
              <a:rPr lang="en-US" sz="2800" b="0" i="0" u="none" strike="noStrike" cap="none" baseline="0">
                <a:solidFill>
                  <a:schemeClr val="dk1"/>
                </a:solidFill>
                <a:latin typeface="Calibri"/>
                <a:ea typeface="Calibri"/>
                <a:cs typeface="Calibri"/>
                <a:sym typeface="Calibri"/>
              </a:rPr>
              <a:t> air pollutant</a:t>
            </a: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It can </a:t>
            </a:r>
          </a:p>
          <a:p>
            <a:pPr marL="1143000" marR="0" lvl="2" indent="-2286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Cause and aggravate respiratory illness (soft tissues).</a:t>
            </a:r>
          </a:p>
          <a:p>
            <a:pPr marL="1143000" marR="0" lvl="2" indent="-2286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Aggravate heart disease.</a:t>
            </a:r>
          </a:p>
          <a:p>
            <a:pPr marL="1143000" marR="0" lvl="2" indent="-2286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Damage plants, rubber in tires, fabrics, and paints. </a:t>
            </a:r>
          </a:p>
        </p:txBody>
      </p:sp>
    </p:spTree>
    <p:extLst>
      <p:ext uri="{BB962C8B-B14F-4D97-AF65-F5344CB8AC3E}">
        <p14:creationId xmlns:p14="http://schemas.microsoft.com/office/powerpoint/2010/main" val="21559004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021" y="423314"/>
            <a:ext cx="8300482" cy="5509200"/>
          </a:xfrm>
          <a:prstGeom prst="rect">
            <a:avLst/>
          </a:prstGeom>
          <a:noFill/>
        </p:spPr>
        <p:txBody>
          <a:bodyPr wrap="square" rtlCol="0">
            <a:spAutoFit/>
          </a:bodyPr>
          <a:lstStyle/>
          <a:p>
            <a:r>
              <a:rPr lang="en-US" sz="3200" b="1" i="1" dirty="0" smtClean="0">
                <a:solidFill>
                  <a:srgbClr val="3366FF"/>
                </a:solidFill>
              </a:rPr>
              <a:t>Lead (</a:t>
            </a:r>
            <a:r>
              <a:rPr lang="en-US" sz="3200" b="1" i="1" dirty="0" err="1" smtClean="0">
                <a:solidFill>
                  <a:srgbClr val="3366FF"/>
                </a:solidFill>
              </a:rPr>
              <a:t>Pb</a:t>
            </a:r>
            <a:r>
              <a:rPr lang="en-US" sz="3200" b="1" i="1" dirty="0" smtClean="0">
                <a:solidFill>
                  <a:srgbClr val="3366FF"/>
                </a:solidFill>
              </a:rPr>
              <a:t>)</a:t>
            </a:r>
          </a:p>
          <a:p>
            <a:endParaRPr lang="en-US" sz="3200" dirty="0"/>
          </a:p>
          <a:p>
            <a:pPr marL="457200" indent="-457200">
              <a:buFont typeface="Arial"/>
              <a:buChar char="•"/>
            </a:pPr>
            <a:r>
              <a:rPr lang="en-US" sz="3200" dirty="0" smtClean="0"/>
              <a:t>Trace metal, occurs naturally in rock and added to gas and oil. </a:t>
            </a:r>
          </a:p>
          <a:p>
            <a:pPr marL="457200" indent="-457200">
              <a:buFont typeface="Arial"/>
              <a:buChar char="•"/>
            </a:pPr>
            <a:r>
              <a:rPr lang="en-US" sz="3200" dirty="0" smtClean="0"/>
              <a:t>Traveled in the air and was deposited all over the globe. </a:t>
            </a:r>
          </a:p>
          <a:p>
            <a:pPr marL="457200" indent="-457200">
              <a:buFont typeface="Arial"/>
              <a:buChar char="•"/>
            </a:pPr>
            <a:r>
              <a:rPr lang="en-US" sz="3200" dirty="0" smtClean="0"/>
              <a:t>Phased out in gas and oil from 1975-1996. </a:t>
            </a:r>
          </a:p>
          <a:p>
            <a:endParaRPr lang="en-US" sz="3200" dirty="0"/>
          </a:p>
          <a:p>
            <a:endParaRPr lang="en-US" sz="3200" dirty="0" smtClean="0"/>
          </a:p>
          <a:p>
            <a:endParaRPr lang="en-US" sz="3200" dirty="0" smtClean="0"/>
          </a:p>
          <a:p>
            <a:endParaRPr lang="en-US" sz="3200" dirty="0" smtClean="0"/>
          </a:p>
        </p:txBody>
      </p:sp>
    </p:spTree>
    <p:extLst>
      <p:ext uri="{BB962C8B-B14F-4D97-AF65-F5344CB8AC3E}">
        <p14:creationId xmlns:p14="http://schemas.microsoft.com/office/powerpoint/2010/main" val="36831325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63" y="372003"/>
            <a:ext cx="8364627" cy="4031873"/>
          </a:xfrm>
          <a:prstGeom prst="rect">
            <a:avLst/>
          </a:prstGeom>
          <a:noFill/>
        </p:spPr>
        <p:txBody>
          <a:bodyPr wrap="square" rtlCol="0">
            <a:spAutoFit/>
          </a:bodyPr>
          <a:lstStyle/>
          <a:p>
            <a:r>
              <a:rPr lang="en-US" sz="3200" b="1" dirty="0" smtClean="0">
                <a:solidFill>
                  <a:srgbClr val="3366FF"/>
                </a:solidFill>
              </a:rPr>
              <a:t>Mercury (Hg)</a:t>
            </a:r>
          </a:p>
          <a:p>
            <a:endParaRPr lang="en-US" sz="3200" dirty="0"/>
          </a:p>
          <a:p>
            <a:pPr marL="457200" indent="-457200">
              <a:buFont typeface="Arial"/>
              <a:buChar char="•"/>
            </a:pPr>
            <a:r>
              <a:rPr lang="en-US" sz="3200" dirty="0" smtClean="0"/>
              <a:t>Found in </a:t>
            </a:r>
            <a:r>
              <a:rPr lang="en-US" sz="3200" u="sng" dirty="0" smtClean="0"/>
              <a:t>coal</a:t>
            </a:r>
            <a:r>
              <a:rPr lang="en-US" sz="3200" dirty="0" smtClean="0"/>
              <a:t> and oil. </a:t>
            </a:r>
          </a:p>
          <a:p>
            <a:pPr marL="457200" indent="-457200">
              <a:buFont typeface="Arial"/>
              <a:buChar char="•"/>
            </a:pPr>
            <a:r>
              <a:rPr lang="en-US" sz="3200" dirty="0" smtClean="0"/>
              <a:t>Toxic to to central nervous systems.</a:t>
            </a:r>
          </a:p>
          <a:p>
            <a:pPr marL="457200" indent="-457200">
              <a:buFont typeface="Arial"/>
              <a:buChar char="•"/>
            </a:pPr>
            <a:r>
              <a:rPr lang="en-US" sz="3200" dirty="0" smtClean="0"/>
              <a:t>Subject to bioaccumulation. </a:t>
            </a:r>
          </a:p>
          <a:p>
            <a:pPr marL="457200" indent="-457200">
              <a:buFont typeface="Arial"/>
              <a:buChar char="•"/>
            </a:pPr>
            <a:r>
              <a:rPr lang="en-US" sz="3200" dirty="0" smtClean="0"/>
              <a:t>Coal fired electricity generation present the largest source of mercury release. </a:t>
            </a:r>
          </a:p>
          <a:p>
            <a:r>
              <a:rPr lang="en-US" sz="3200" dirty="0" smtClean="0"/>
              <a:t> </a:t>
            </a:r>
          </a:p>
        </p:txBody>
      </p:sp>
    </p:spTree>
    <p:extLst>
      <p:ext uri="{BB962C8B-B14F-4D97-AF65-F5344CB8AC3E}">
        <p14:creationId xmlns:p14="http://schemas.microsoft.com/office/powerpoint/2010/main" val="18668412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Major Air Pollutants</a:t>
            </a:r>
          </a:p>
        </p:txBody>
      </p:sp>
      <p:sp>
        <p:nvSpPr>
          <p:cNvPr id="382" name="Shape 382"/>
          <p:cNvSpPr txBox="1">
            <a:spLocks noGrp="1"/>
          </p:cNvSpPr>
          <p:nvPr>
            <p:ph type="body" idx="1"/>
          </p:nvPr>
        </p:nvSpPr>
        <p:spPr>
          <a:xfrm>
            <a:off x="228600" y="1371600"/>
            <a:ext cx="8734424" cy="2438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hlink"/>
              </a:buClr>
              <a:buSzPct val="100000"/>
              <a:buFont typeface="Calibri"/>
              <a:buChar char="•"/>
            </a:pPr>
            <a:r>
              <a:rPr lang="en-US" sz="3200" b="1" i="1" u="none" strike="noStrike" cap="none" baseline="0">
                <a:solidFill>
                  <a:schemeClr val="hlink"/>
                </a:solidFill>
                <a:latin typeface="Calibri"/>
                <a:ea typeface="Calibri"/>
                <a:cs typeface="Calibri"/>
                <a:sym typeface="Calibri"/>
              </a:rPr>
              <a:t>Volatile organic compounds (VOCs)</a:t>
            </a:r>
            <a:r>
              <a:rPr lang="en-US" sz="3200" b="0" i="0" u="none" strike="noStrike" cap="none" baseline="0">
                <a:solidFill>
                  <a:schemeClr val="dk1"/>
                </a:solidFill>
                <a:latin typeface="Calibri"/>
                <a:ea typeface="Calibri"/>
                <a:cs typeface="Calibri"/>
                <a:sym typeface="Calibri"/>
              </a:rPr>
              <a:t>:</a:t>
            </a:r>
          </a:p>
          <a:p>
            <a:pPr marL="742950" marR="0" lvl="1" indent="-285750" algn="l" rtl="0">
              <a:lnSpc>
                <a:spcPct val="90000"/>
              </a:lnSpc>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VOCs include industrial solvents such as acetone, trichloroethylene (TCE), benzene, paints, vinyl chloride and fuels like gasoline.</a:t>
            </a:r>
          </a:p>
          <a:p>
            <a:pPr marL="742950" marR="0" lvl="1" indent="-285750" algn="l" rtl="0">
              <a:lnSpc>
                <a:spcPct val="90000"/>
              </a:lnSpc>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Contribute to formation of Photochemical Smog</a:t>
            </a:r>
          </a:p>
        </p:txBody>
      </p:sp>
      <p:pic>
        <p:nvPicPr>
          <p:cNvPr id="383" name="Shape 383"/>
          <p:cNvPicPr preferRelativeResize="0"/>
          <p:nvPr/>
        </p:nvPicPr>
        <p:blipFill rotWithShape="1">
          <a:blip r:embed="rId3">
            <a:alphaModFix/>
          </a:blip>
          <a:srcRect/>
          <a:stretch/>
        </p:blipFill>
        <p:spPr>
          <a:xfrm>
            <a:off x="457200" y="4038600"/>
            <a:ext cx="3759199" cy="2666999"/>
          </a:xfrm>
          <a:prstGeom prst="rect">
            <a:avLst/>
          </a:prstGeom>
          <a:noFill/>
          <a:ln>
            <a:noFill/>
          </a:ln>
        </p:spPr>
      </p:pic>
      <p:pic>
        <p:nvPicPr>
          <p:cNvPr id="384" name="Shape 384"/>
          <p:cNvPicPr preferRelativeResize="0"/>
          <p:nvPr/>
        </p:nvPicPr>
        <p:blipFill rotWithShape="1">
          <a:blip r:embed="rId4">
            <a:alphaModFix/>
          </a:blip>
          <a:srcRect/>
          <a:stretch/>
        </p:blipFill>
        <p:spPr>
          <a:xfrm>
            <a:off x="5054600" y="3810000"/>
            <a:ext cx="3632199" cy="2895600"/>
          </a:xfrm>
          <a:prstGeom prst="rect">
            <a:avLst/>
          </a:prstGeom>
          <a:noFill/>
          <a:ln>
            <a:noFill/>
          </a:ln>
        </p:spPr>
      </p:pic>
    </p:spTree>
    <p:extLst>
      <p:ext uri="{BB962C8B-B14F-4D97-AF65-F5344CB8AC3E}">
        <p14:creationId xmlns:p14="http://schemas.microsoft.com/office/powerpoint/2010/main" val="39248642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046" y="346347"/>
            <a:ext cx="8338969" cy="6001642"/>
          </a:xfrm>
          <a:prstGeom prst="rect">
            <a:avLst/>
          </a:prstGeom>
          <a:noFill/>
        </p:spPr>
        <p:txBody>
          <a:bodyPr wrap="square" rtlCol="0">
            <a:spAutoFit/>
          </a:bodyPr>
          <a:lstStyle/>
          <a:p>
            <a:r>
              <a:rPr lang="en-US" sz="3200" b="1" dirty="0" smtClean="0">
                <a:solidFill>
                  <a:srgbClr val="3366FF"/>
                </a:solidFill>
              </a:rPr>
              <a:t>Smog</a:t>
            </a:r>
          </a:p>
          <a:p>
            <a:endParaRPr lang="en-US" sz="3200" dirty="0"/>
          </a:p>
          <a:p>
            <a:r>
              <a:rPr lang="en-US" sz="3200" dirty="0" smtClean="0"/>
              <a:t>Photochemical Smog: oxidants such as ozone, also know as LA-type smog or brown smog. </a:t>
            </a:r>
          </a:p>
          <a:p>
            <a:endParaRPr lang="en-US" sz="3200" dirty="0"/>
          </a:p>
          <a:p>
            <a:r>
              <a:rPr lang="en-US" sz="3200" dirty="0" smtClean="0"/>
              <a:t>Sulfurous Smog: sulfur dioxide and sulfate compounds also known as London-type smog or gray smog. </a:t>
            </a:r>
          </a:p>
          <a:p>
            <a:endParaRPr lang="en-US" sz="3200" dirty="0"/>
          </a:p>
          <a:p>
            <a:r>
              <a:rPr lang="en-US" sz="3200" dirty="0" smtClean="0"/>
              <a:t>Atmospheric Brown Cloud: combination of ozone and particulate matter. Comes from combustion of fossil fuels and burning biomass. </a:t>
            </a:r>
            <a:endParaRPr lang="en-US" sz="3200" dirty="0"/>
          </a:p>
        </p:txBody>
      </p:sp>
    </p:spTree>
    <p:extLst>
      <p:ext uri="{BB962C8B-B14F-4D97-AF65-F5344CB8AC3E}">
        <p14:creationId xmlns:p14="http://schemas.microsoft.com/office/powerpoint/2010/main" val="38084683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559" y="295036"/>
            <a:ext cx="8249164" cy="769441"/>
          </a:xfrm>
          <a:prstGeom prst="rect">
            <a:avLst/>
          </a:prstGeom>
          <a:noFill/>
        </p:spPr>
        <p:txBody>
          <a:bodyPr wrap="square" rtlCol="0">
            <a:spAutoFit/>
          </a:bodyPr>
          <a:lstStyle/>
          <a:p>
            <a:r>
              <a:rPr lang="en-US" sz="4400" dirty="0" smtClean="0"/>
              <a:t>Photochemical Smog</a:t>
            </a:r>
            <a:endParaRPr lang="en-US" sz="4400" dirty="0"/>
          </a:p>
        </p:txBody>
      </p:sp>
      <p:sp>
        <p:nvSpPr>
          <p:cNvPr id="3" name="TextBox 2"/>
          <p:cNvSpPr txBox="1"/>
          <p:nvPr/>
        </p:nvSpPr>
        <p:spPr>
          <a:xfrm>
            <a:off x="449021" y="1372562"/>
            <a:ext cx="8133702" cy="4524315"/>
          </a:xfrm>
          <a:prstGeom prst="rect">
            <a:avLst/>
          </a:prstGeom>
          <a:noFill/>
        </p:spPr>
        <p:txBody>
          <a:bodyPr wrap="square" rtlCol="0">
            <a:spAutoFit/>
          </a:bodyPr>
          <a:lstStyle/>
          <a:p>
            <a:pPr marL="457200" indent="-457200">
              <a:buFont typeface="Arial"/>
              <a:buChar char="•"/>
            </a:pPr>
            <a:r>
              <a:rPr lang="en-US" sz="3200" dirty="0" smtClean="0"/>
              <a:t>Smog and Ozone still present problems in the US.</a:t>
            </a:r>
          </a:p>
          <a:p>
            <a:endParaRPr lang="en-US" sz="3200" dirty="0"/>
          </a:p>
          <a:p>
            <a:r>
              <a:rPr lang="en-US" sz="3200" dirty="0" smtClean="0"/>
              <a:t>Sunlight + Nitrogen Oxides + Few VOCs (forms) =s  Ozone</a:t>
            </a:r>
          </a:p>
          <a:p>
            <a:endParaRPr lang="en-US" sz="3200" dirty="0"/>
          </a:p>
          <a:p>
            <a:r>
              <a:rPr lang="en-US" sz="3200" dirty="0" smtClean="0"/>
              <a:t>When sunlight dies down nitrogen oxide is still present and ozone combines with the NO and reforms into O</a:t>
            </a:r>
            <a:r>
              <a:rPr lang="en-US" sz="3200" baseline="-25000" dirty="0" smtClean="0"/>
              <a:t>2</a:t>
            </a:r>
            <a:r>
              <a:rPr lang="en-US" sz="3200" dirty="0" smtClean="0"/>
              <a:t> and NO</a:t>
            </a:r>
            <a:r>
              <a:rPr lang="en-US" sz="3200" baseline="-25000" dirty="0" smtClean="0"/>
              <a:t>2.</a:t>
            </a:r>
            <a:r>
              <a:rPr lang="en-US" sz="3200" dirty="0" smtClean="0"/>
              <a:t> </a:t>
            </a:r>
          </a:p>
        </p:txBody>
      </p:sp>
    </p:spTree>
    <p:extLst>
      <p:ext uri="{BB962C8B-B14F-4D97-AF65-F5344CB8AC3E}">
        <p14:creationId xmlns:p14="http://schemas.microsoft.com/office/powerpoint/2010/main" val="22879911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900" y="384830"/>
            <a:ext cx="8338969" cy="6001642"/>
          </a:xfrm>
          <a:prstGeom prst="rect">
            <a:avLst/>
          </a:prstGeom>
          <a:noFill/>
        </p:spPr>
        <p:txBody>
          <a:bodyPr wrap="square" rtlCol="0">
            <a:spAutoFit/>
          </a:bodyPr>
          <a:lstStyle/>
          <a:p>
            <a:pPr marL="457200" indent="-457200">
              <a:buFont typeface="Arial"/>
              <a:buChar char="•"/>
            </a:pPr>
            <a:r>
              <a:rPr lang="en-US" sz="3200" dirty="0" smtClean="0"/>
              <a:t>When VOCs are present they combine with nitrogen oxide. </a:t>
            </a:r>
          </a:p>
          <a:p>
            <a:pPr marL="457200" indent="-457200">
              <a:buFont typeface="Arial"/>
              <a:buChar char="•"/>
            </a:pPr>
            <a:r>
              <a:rPr lang="en-US" sz="3200" dirty="0" smtClean="0"/>
              <a:t>This means the nitrogen oxide is not available  to break down ozone by recombining with it. </a:t>
            </a:r>
          </a:p>
          <a:p>
            <a:pPr marL="457200" indent="-457200">
              <a:buFont typeface="Arial"/>
              <a:buChar char="•"/>
            </a:pPr>
            <a:r>
              <a:rPr lang="en-US" sz="3200" dirty="0" smtClean="0"/>
              <a:t>Ozone then accumulates. </a:t>
            </a:r>
          </a:p>
          <a:p>
            <a:pPr marL="457200" indent="-457200">
              <a:buFont typeface="Arial"/>
              <a:buChar char="•"/>
            </a:pPr>
            <a:r>
              <a:rPr lang="en-US" sz="3200" dirty="0"/>
              <a:t>Emissions of VOCs from vegetation increase as temperature increases. </a:t>
            </a:r>
          </a:p>
          <a:p>
            <a:pPr marL="457200" indent="-457200">
              <a:buFont typeface="Arial"/>
              <a:buChar char="•"/>
            </a:pPr>
            <a:r>
              <a:rPr lang="en-US" sz="3200" dirty="0" err="1"/>
              <a:t>NO</a:t>
            </a:r>
            <a:r>
              <a:rPr lang="en-US" sz="3200" baseline="-25000" dirty="0" err="1"/>
              <a:t>x</a:t>
            </a:r>
            <a:r>
              <a:rPr lang="en-US" sz="3200" baseline="-25000" dirty="0"/>
              <a:t> </a:t>
            </a:r>
            <a:r>
              <a:rPr lang="en-US" sz="3200" dirty="0"/>
              <a:t>increase as air-conditioning demands increase. </a:t>
            </a:r>
          </a:p>
          <a:p>
            <a:endParaRPr lang="en-US" sz="3200" dirty="0" smtClean="0"/>
          </a:p>
          <a:p>
            <a:endParaRPr lang="en-US" sz="3200" dirty="0"/>
          </a:p>
          <a:p>
            <a:endParaRPr lang="en-US" sz="3200" dirty="0"/>
          </a:p>
        </p:txBody>
      </p:sp>
    </p:spTree>
    <p:extLst>
      <p:ext uri="{BB962C8B-B14F-4D97-AF65-F5344CB8AC3E}">
        <p14:creationId xmlns:p14="http://schemas.microsoft.com/office/powerpoint/2010/main" val="431554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figure_15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39700"/>
            <a:ext cx="8464550"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338019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514" y="388739"/>
            <a:ext cx="8241749" cy="1446550"/>
          </a:xfrm>
          <a:prstGeom prst="rect">
            <a:avLst/>
          </a:prstGeom>
          <a:noFill/>
        </p:spPr>
        <p:txBody>
          <a:bodyPr wrap="square" rtlCol="0">
            <a:spAutoFit/>
          </a:bodyPr>
          <a:lstStyle/>
          <a:p>
            <a:pPr algn="ctr"/>
            <a:r>
              <a:rPr lang="en-US" sz="4400" dirty="0" smtClean="0"/>
              <a:t>Air Pollutants: Found Through the Entire Global System</a:t>
            </a:r>
            <a:endParaRPr lang="en-US" sz="4400" dirty="0"/>
          </a:p>
        </p:txBody>
      </p:sp>
      <p:sp>
        <p:nvSpPr>
          <p:cNvPr id="3" name="TextBox 2"/>
          <p:cNvSpPr txBox="1"/>
          <p:nvPr/>
        </p:nvSpPr>
        <p:spPr>
          <a:xfrm>
            <a:off x="609060" y="2176937"/>
            <a:ext cx="7775235" cy="4031873"/>
          </a:xfrm>
          <a:prstGeom prst="rect">
            <a:avLst/>
          </a:prstGeom>
          <a:noFill/>
        </p:spPr>
        <p:txBody>
          <a:bodyPr wrap="square" rtlCol="0">
            <a:spAutoFit/>
          </a:bodyPr>
          <a:lstStyle/>
          <a:p>
            <a:r>
              <a:rPr lang="en-US" sz="3200" u="sng" dirty="0" smtClean="0"/>
              <a:t>Air Pollution</a:t>
            </a:r>
            <a:r>
              <a:rPr lang="en-US" sz="3200" dirty="0" smtClean="0"/>
              <a:t>: Found in troposphere. Introduction of chemicals, particulate matter, or microorganisms into the atmosphere at concentrations high enough to cause harm. </a:t>
            </a:r>
          </a:p>
          <a:p>
            <a:endParaRPr lang="en-US" sz="3200" dirty="0"/>
          </a:p>
          <a:p>
            <a:pPr marL="457200" indent="-457200">
              <a:buFont typeface="Arial"/>
              <a:buChar char="•"/>
            </a:pPr>
            <a:r>
              <a:rPr lang="en-US" sz="3200" dirty="0" smtClean="0"/>
              <a:t>Connected system. </a:t>
            </a:r>
          </a:p>
          <a:p>
            <a:pPr marL="457200" indent="-457200">
              <a:buFont typeface="Arial"/>
              <a:buChar char="•"/>
            </a:pPr>
            <a:r>
              <a:rPr lang="en-US" sz="3200" dirty="0" smtClean="0"/>
              <a:t>Natural or anthropogenic. </a:t>
            </a:r>
          </a:p>
          <a:p>
            <a:pPr marL="457200" indent="-457200">
              <a:buFont typeface="Arial"/>
              <a:buChar char="•"/>
            </a:pPr>
            <a:endParaRPr lang="en-US" sz="3200" dirty="0" smtClean="0"/>
          </a:p>
        </p:txBody>
      </p:sp>
    </p:spTree>
    <p:extLst>
      <p:ext uri="{BB962C8B-B14F-4D97-AF65-F5344CB8AC3E}">
        <p14:creationId xmlns:p14="http://schemas.microsoft.com/office/powerpoint/2010/main" val="35060192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071" y="359175"/>
            <a:ext cx="8569894" cy="4031873"/>
          </a:xfrm>
          <a:prstGeom prst="rect">
            <a:avLst/>
          </a:prstGeom>
          <a:noFill/>
        </p:spPr>
        <p:txBody>
          <a:bodyPr wrap="square" rtlCol="0">
            <a:spAutoFit/>
          </a:bodyPr>
          <a:lstStyle/>
          <a:p>
            <a:r>
              <a:rPr lang="en-US" sz="3200" dirty="0" smtClean="0"/>
              <a:t>Thermal Inversions</a:t>
            </a:r>
          </a:p>
          <a:p>
            <a:endParaRPr lang="en-US" sz="3200" dirty="0"/>
          </a:p>
          <a:p>
            <a:pPr marL="457200" indent="-457200">
              <a:buFont typeface="Arial"/>
              <a:buChar char="•"/>
            </a:pPr>
            <a:r>
              <a:rPr lang="en-US" sz="3200" dirty="0" smtClean="0"/>
              <a:t>When a layer of warm air covers cold air. </a:t>
            </a:r>
          </a:p>
          <a:p>
            <a:pPr marL="457200" indent="-457200">
              <a:buFont typeface="Arial"/>
              <a:buChar char="•"/>
            </a:pPr>
            <a:r>
              <a:rPr lang="en-US" sz="3200" dirty="0" smtClean="0"/>
              <a:t>Emissions can be trapped in the lower layer. </a:t>
            </a:r>
          </a:p>
          <a:p>
            <a:pPr marL="457200" indent="-457200">
              <a:buFont typeface="Arial"/>
              <a:buChar char="•"/>
            </a:pPr>
            <a:r>
              <a:rPr lang="en-US" sz="3200" dirty="0" smtClean="0"/>
              <a:t>Chinese city of Tianjin: turned off their central heating then suffered a cold spell. Emissions got trapped. Over 1,000 people suffered carbon monoxide poisoning. 11 people died. </a:t>
            </a:r>
            <a:endParaRPr lang="en-US" sz="3200" dirty="0"/>
          </a:p>
        </p:txBody>
      </p:sp>
    </p:spTree>
    <p:extLst>
      <p:ext uri="{BB962C8B-B14F-4D97-AF65-F5344CB8AC3E}">
        <p14:creationId xmlns:p14="http://schemas.microsoft.com/office/powerpoint/2010/main" val="16971797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5715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sng" strike="noStrike" cap="none" baseline="0">
                <a:solidFill>
                  <a:schemeClr val="dk1"/>
                </a:solidFill>
                <a:latin typeface="Calibri"/>
                <a:ea typeface="Calibri"/>
                <a:cs typeface="Calibri"/>
                <a:sym typeface="Calibri"/>
              </a:rPr>
              <a:t>Thermal Inversions </a:t>
            </a:r>
            <a:r>
              <a:rPr lang="en-US" sz="3950" b="0" i="0" u="none" strike="noStrike" cap="none" baseline="0">
                <a:solidFill>
                  <a:schemeClr val="dk1"/>
                </a:solidFill>
                <a:latin typeface="Calibri"/>
                <a:ea typeface="Calibri"/>
                <a:cs typeface="Calibri"/>
                <a:sym typeface="Calibri"/>
              </a:rPr>
              <a:t>make smog worse by trapping it under a layer of cold air</a:t>
            </a:r>
          </a:p>
        </p:txBody>
      </p:sp>
      <p:sp>
        <p:nvSpPr>
          <p:cNvPr id="361" name="Shape 36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Calibri"/>
              <a:buNone/>
            </a:pPr>
            <a:endParaRPr sz="3200" b="0" i="0" u="none" strike="noStrike" cap="none" baseline="0">
              <a:solidFill>
                <a:schemeClr val="dk1"/>
              </a:solidFill>
              <a:latin typeface="Calibri"/>
              <a:ea typeface="Calibri"/>
              <a:cs typeface="Calibri"/>
              <a:sym typeface="Calibri"/>
            </a:endParaRPr>
          </a:p>
        </p:txBody>
      </p:sp>
      <p:pic>
        <p:nvPicPr>
          <p:cNvPr id="362" name="Shape 362"/>
          <p:cNvPicPr preferRelativeResize="0"/>
          <p:nvPr/>
        </p:nvPicPr>
        <p:blipFill rotWithShape="1">
          <a:blip r:embed="rId3">
            <a:alphaModFix/>
          </a:blip>
          <a:srcRect/>
          <a:stretch/>
        </p:blipFill>
        <p:spPr>
          <a:xfrm>
            <a:off x="0" y="1200150"/>
            <a:ext cx="9144000" cy="5657849"/>
          </a:xfrm>
          <a:prstGeom prst="rect">
            <a:avLst/>
          </a:prstGeom>
          <a:noFill/>
          <a:ln>
            <a:noFill/>
          </a:ln>
        </p:spPr>
      </p:pic>
    </p:spTree>
    <p:extLst>
      <p:ext uri="{BB962C8B-B14F-4D97-AF65-F5344CB8AC3E}">
        <p14:creationId xmlns:p14="http://schemas.microsoft.com/office/powerpoint/2010/main" val="1855773203"/>
      </p:ext>
    </p:extLst>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875108" y="0"/>
            <a:ext cx="7358063" cy="1303734"/>
          </a:xfrm>
          <a:prstGeom prst="rect">
            <a:avLst/>
          </a:prstGeom>
          <a:noFill/>
          <a:ln>
            <a:noFill/>
          </a:ln>
        </p:spPr>
        <p:txBody>
          <a:bodyPr lIns="91425" tIns="45700" rIns="91425" bIns="45700" anchor="ctr" anchorCtr="0">
            <a:noAutofit/>
          </a:bodyPr>
          <a:lstStyle/>
          <a:p>
            <a:pPr marL="0" marR="0" lvl="0" indent="0" algn="ctr" rtl="0">
              <a:spcBef>
                <a:spcPts val="0"/>
              </a:spcBef>
              <a:buClr>
                <a:srgbClr val="000000"/>
              </a:buClr>
              <a:buSzPct val="25000"/>
              <a:buFont typeface="Arial"/>
              <a:buNone/>
            </a:pPr>
            <a:r>
              <a:rPr lang="en-US" sz="3200" b="1" i="0" u="none" strike="noStrike" cap="none" baseline="0">
                <a:solidFill>
                  <a:srgbClr val="000000"/>
                </a:solidFill>
                <a:latin typeface="Arial"/>
                <a:ea typeface="Arial"/>
                <a:cs typeface="Arial"/>
                <a:sym typeface="Arial"/>
              </a:rPr>
              <a:t>Natural Sources of Air Pollution	</a:t>
            </a:r>
          </a:p>
        </p:txBody>
      </p:sp>
      <p:sp>
        <p:nvSpPr>
          <p:cNvPr id="261" name="Shape 261"/>
          <p:cNvSpPr txBox="1">
            <a:spLocks noGrp="1"/>
          </p:cNvSpPr>
          <p:nvPr>
            <p:ph type="body" idx="1"/>
          </p:nvPr>
        </p:nvSpPr>
        <p:spPr>
          <a:xfrm>
            <a:off x="446485" y="1178719"/>
            <a:ext cx="3107530" cy="2536030"/>
          </a:xfrm>
          <a:prstGeom prst="rect">
            <a:avLst/>
          </a:prstGeom>
          <a:noFill/>
          <a:ln>
            <a:noFill/>
          </a:ln>
        </p:spPr>
        <p:txBody>
          <a:bodyPr lIns="91425" tIns="45700" rIns="91425" bIns="45700" anchor="t" anchorCtr="0">
            <a:noAutofit/>
          </a:bodyPr>
          <a:lstStyle/>
          <a:p>
            <a:pPr marL="625056" marR="0" lvl="0" indent="-345656" algn="l" rtl="0">
              <a:spcBef>
                <a:spcPts val="0"/>
              </a:spcBef>
              <a:buClr>
                <a:schemeClr val="dk1"/>
              </a:buClr>
              <a:buSzPct val="70000"/>
              <a:buFont typeface="Arial"/>
              <a:buChar char="⬜"/>
            </a:pPr>
            <a:r>
              <a:rPr lang="en-US" sz="3200" b="0" i="0" u="sng" strike="noStrike" cap="none" baseline="0">
                <a:solidFill>
                  <a:schemeClr val="hlink"/>
                </a:solidFill>
                <a:latin typeface="Arial"/>
                <a:ea typeface="Arial"/>
                <a:cs typeface="Arial"/>
                <a:sym typeface="Arial"/>
                <a:hlinkClick r:id="rId3"/>
              </a:rPr>
              <a:t>Volcanoes</a:t>
            </a:r>
          </a:p>
          <a:p>
            <a:pPr marL="625056" marR="0" lvl="0" indent="-345656" algn="l" rtl="0">
              <a:spcBef>
                <a:spcPts val="640"/>
              </a:spcBef>
              <a:buClr>
                <a:schemeClr val="dk1"/>
              </a:buClr>
              <a:buSzPct val="70000"/>
              <a:buFont typeface="Arial"/>
              <a:buChar char="⬜"/>
            </a:pPr>
            <a:r>
              <a:rPr lang="en-US" sz="3200" b="0" i="0" u="none" strike="noStrike" cap="none" baseline="0">
                <a:solidFill>
                  <a:srgbClr val="000000"/>
                </a:solidFill>
                <a:latin typeface="Arial"/>
                <a:ea typeface="Arial"/>
                <a:cs typeface="Arial"/>
                <a:sym typeface="Arial"/>
              </a:rPr>
              <a:t>Lightning</a:t>
            </a:r>
          </a:p>
          <a:p>
            <a:pPr marL="625056" marR="0" lvl="0" indent="-345656" algn="l" rtl="0">
              <a:spcBef>
                <a:spcPts val="640"/>
              </a:spcBef>
              <a:buClr>
                <a:schemeClr val="dk1"/>
              </a:buClr>
              <a:buSzPct val="70000"/>
              <a:buFont typeface="Arial"/>
              <a:buChar char="⬜"/>
            </a:pPr>
            <a:r>
              <a:rPr lang="en-US" sz="3200" b="0" i="0" u="none" strike="noStrike" cap="none" baseline="0">
                <a:solidFill>
                  <a:srgbClr val="000000"/>
                </a:solidFill>
                <a:latin typeface="Arial"/>
                <a:ea typeface="Arial"/>
                <a:cs typeface="Arial"/>
                <a:sym typeface="Arial"/>
              </a:rPr>
              <a:t>Forest fires</a:t>
            </a:r>
          </a:p>
          <a:p>
            <a:pPr marL="625056" marR="0" lvl="0" indent="-345656" algn="l" rtl="0">
              <a:spcBef>
                <a:spcPts val="640"/>
              </a:spcBef>
              <a:buClr>
                <a:schemeClr val="dk1"/>
              </a:buClr>
              <a:buSzPct val="70000"/>
              <a:buFont typeface="Arial"/>
              <a:buChar char="⬜"/>
            </a:pPr>
            <a:r>
              <a:rPr lang="en-US" sz="3200" b="0" i="0" u="none" strike="noStrike" cap="none" baseline="0">
                <a:solidFill>
                  <a:srgbClr val="000000"/>
                </a:solidFill>
                <a:latin typeface="Arial"/>
                <a:ea typeface="Arial"/>
                <a:cs typeface="Arial"/>
                <a:sym typeface="Arial"/>
              </a:rPr>
              <a:t>Plants</a:t>
            </a:r>
          </a:p>
        </p:txBody>
      </p:sp>
      <p:pic>
        <p:nvPicPr>
          <p:cNvPr id="262" name="Shape 262"/>
          <p:cNvPicPr preferRelativeResize="0"/>
          <p:nvPr/>
        </p:nvPicPr>
        <p:blipFill rotWithShape="1">
          <a:blip r:embed="rId4">
            <a:alphaModFix/>
          </a:blip>
          <a:srcRect/>
          <a:stretch/>
        </p:blipFill>
        <p:spPr>
          <a:xfrm>
            <a:off x="4143375" y="1285875"/>
            <a:ext cx="4714874" cy="3455788"/>
          </a:xfrm>
          <a:prstGeom prst="rect">
            <a:avLst/>
          </a:prstGeom>
          <a:noFill/>
          <a:ln>
            <a:noFill/>
          </a:ln>
        </p:spPr>
      </p:pic>
      <p:pic>
        <p:nvPicPr>
          <p:cNvPr id="263" name="Shape 263"/>
          <p:cNvPicPr preferRelativeResize="0"/>
          <p:nvPr/>
        </p:nvPicPr>
        <p:blipFill rotWithShape="1">
          <a:blip r:embed="rId5">
            <a:alphaModFix/>
          </a:blip>
          <a:srcRect/>
          <a:stretch/>
        </p:blipFill>
        <p:spPr>
          <a:xfrm>
            <a:off x="339328" y="3696891"/>
            <a:ext cx="4390058" cy="3161108"/>
          </a:xfrm>
          <a:prstGeom prst="rect">
            <a:avLst/>
          </a:prstGeom>
          <a:noFill/>
          <a:ln>
            <a:noFill/>
          </a:ln>
        </p:spPr>
      </p:pic>
    </p:spTree>
    <p:extLst>
      <p:ext uri="{BB962C8B-B14F-4D97-AF65-F5344CB8AC3E}">
        <p14:creationId xmlns:p14="http://schemas.microsoft.com/office/powerpoint/2010/main" val="426678977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559" y="269381"/>
            <a:ext cx="8403114" cy="769441"/>
          </a:xfrm>
          <a:prstGeom prst="rect">
            <a:avLst/>
          </a:prstGeom>
          <a:noFill/>
        </p:spPr>
        <p:txBody>
          <a:bodyPr wrap="square" rtlCol="0">
            <a:spAutoFit/>
          </a:bodyPr>
          <a:lstStyle/>
          <a:p>
            <a:r>
              <a:rPr lang="en-US" sz="4400" dirty="0" smtClean="0"/>
              <a:t>Pollution: Natural and Human Made</a:t>
            </a:r>
            <a:endParaRPr lang="en-US" sz="4400" dirty="0"/>
          </a:p>
        </p:txBody>
      </p:sp>
      <p:sp>
        <p:nvSpPr>
          <p:cNvPr id="3" name="TextBox 2"/>
          <p:cNvSpPr txBox="1"/>
          <p:nvPr/>
        </p:nvSpPr>
        <p:spPr>
          <a:xfrm>
            <a:off x="423363" y="1218630"/>
            <a:ext cx="8403115" cy="5509200"/>
          </a:xfrm>
          <a:prstGeom prst="rect">
            <a:avLst/>
          </a:prstGeom>
          <a:noFill/>
        </p:spPr>
        <p:txBody>
          <a:bodyPr wrap="square" rtlCol="0">
            <a:spAutoFit/>
          </a:bodyPr>
          <a:lstStyle/>
          <a:p>
            <a:r>
              <a:rPr lang="en-US" sz="3200" dirty="0" smtClean="0"/>
              <a:t>Natural</a:t>
            </a:r>
          </a:p>
          <a:p>
            <a:endParaRPr lang="en-US" sz="3200" dirty="0"/>
          </a:p>
          <a:p>
            <a:pPr marL="457200" indent="-457200">
              <a:buFont typeface="Arial"/>
              <a:buChar char="•"/>
            </a:pPr>
            <a:r>
              <a:rPr lang="en-US" sz="3200" u="sng" dirty="0" smtClean="0"/>
              <a:t>Volcanoes:</a:t>
            </a:r>
            <a:r>
              <a:rPr lang="en-US" sz="3200" dirty="0" smtClean="0"/>
              <a:t> sulfur dioxide, particulate matter, carbon monoxide, and nitrogen oxides. </a:t>
            </a:r>
          </a:p>
          <a:p>
            <a:pPr marL="457200" indent="-457200">
              <a:buFont typeface="Arial"/>
              <a:buChar char="•"/>
            </a:pPr>
            <a:r>
              <a:rPr lang="en-US" sz="3200" u="sng" dirty="0" smtClean="0"/>
              <a:t>Forest Fires: </a:t>
            </a:r>
            <a:r>
              <a:rPr lang="en-US" sz="3200" dirty="0" smtClean="0"/>
              <a:t>particulate matter, nitrogen oxides, and carbon monoxide. </a:t>
            </a:r>
          </a:p>
          <a:p>
            <a:pPr marL="457200" indent="-457200">
              <a:buFont typeface="Arial"/>
              <a:buChar char="•"/>
            </a:pPr>
            <a:r>
              <a:rPr lang="en-US" sz="3200" u="sng" dirty="0" smtClean="0"/>
              <a:t>Living plants: </a:t>
            </a:r>
            <a:r>
              <a:rPr lang="en-US" sz="3200" dirty="0" smtClean="0"/>
              <a:t>VOCs (</a:t>
            </a:r>
            <a:r>
              <a:rPr lang="en-US" sz="3200" dirty="0" smtClean="0"/>
              <a:t>ethylene and </a:t>
            </a:r>
            <a:r>
              <a:rPr lang="en-US" sz="3200" dirty="0" err="1" smtClean="0"/>
              <a:t>terpenes</a:t>
            </a:r>
            <a:r>
              <a:rPr lang="en-US" sz="3200" dirty="0" smtClean="0"/>
              <a:t>). </a:t>
            </a:r>
          </a:p>
          <a:p>
            <a:endParaRPr lang="en-US" sz="3200" dirty="0"/>
          </a:p>
          <a:p>
            <a:r>
              <a:rPr lang="en-US" sz="3200" dirty="0" smtClean="0"/>
              <a:t>Sulfur dioxide emissions are 30% natural, nitrogen oxide are 44% natural, and VOCs are 89% natural. </a:t>
            </a:r>
            <a:endParaRPr lang="en-US" sz="3200" dirty="0"/>
          </a:p>
        </p:txBody>
      </p:sp>
    </p:spTree>
    <p:extLst>
      <p:ext uri="{BB962C8B-B14F-4D97-AF65-F5344CB8AC3E}">
        <p14:creationId xmlns:p14="http://schemas.microsoft.com/office/powerpoint/2010/main" val="2663658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607218" y="375046"/>
            <a:ext cx="7795617"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100" b="1" i="0" u="sng" strike="noStrike" cap="none" baseline="0">
                <a:solidFill>
                  <a:schemeClr val="dk1"/>
                </a:solidFill>
                <a:latin typeface="Arial"/>
                <a:ea typeface="Arial"/>
                <a:cs typeface="Arial"/>
                <a:sym typeface="Arial"/>
              </a:rPr>
              <a:t>Anthropogenic</a:t>
            </a:r>
            <a:r>
              <a:rPr lang="en-US" sz="3100" b="1" i="0" u="none" strike="noStrike" cap="none" baseline="0">
                <a:solidFill>
                  <a:schemeClr val="dk1"/>
                </a:solidFill>
                <a:latin typeface="Arial"/>
                <a:ea typeface="Arial"/>
                <a:cs typeface="Arial"/>
                <a:sym typeface="Arial"/>
              </a:rPr>
              <a:t> Sources of Air Pollution</a:t>
            </a:r>
          </a:p>
        </p:txBody>
      </p:sp>
      <p:sp>
        <p:nvSpPr>
          <p:cNvPr id="269" name="Shape 269"/>
          <p:cNvSpPr txBox="1">
            <a:spLocks noGrp="1"/>
          </p:cNvSpPr>
          <p:nvPr>
            <p:ph type="body" idx="1"/>
          </p:nvPr>
        </p:nvSpPr>
        <p:spPr>
          <a:xfrm>
            <a:off x="243507" y="1500187"/>
            <a:ext cx="3893344" cy="3536156"/>
          </a:xfrm>
          <a:prstGeom prst="rect">
            <a:avLst/>
          </a:prstGeom>
          <a:noFill/>
          <a:ln>
            <a:noFill/>
          </a:ln>
        </p:spPr>
        <p:txBody>
          <a:bodyPr lIns="91425" tIns="45700" rIns="91425" bIns="45700" anchor="t" anchorCtr="0">
            <a:noAutofit/>
          </a:bodyPr>
          <a:lstStyle/>
          <a:p>
            <a:pPr marL="625056" marR="0" lvl="0" indent="-345656" algn="l" rtl="0">
              <a:spcBef>
                <a:spcPts val="0"/>
              </a:spcBef>
              <a:buClr>
                <a:schemeClr val="dk1"/>
              </a:buClr>
              <a:buSzPct val="70000"/>
              <a:buFont typeface="Arial"/>
              <a:buChar char="⬜"/>
            </a:pPr>
            <a:r>
              <a:rPr lang="en-US" sz="2800" b="0" i="0" u="none" strike="noStrike" cap="none" baseline="0">
                <a:solidFill>
                  <a:srgbClr val="000000"/>
                </a:solidFill>
                <a:latin typeface="Arial"/>
                <a:ea typeface="Arial"/>
                <a:cs typeface="Arial"/>
                <a:sym typeface="Arial"/>
              </a:rPr>
              <a:t>On-road vehicles</a:t>
            </a:r>
          </a:p>
          <a:p>
            <a:pPr marL="625056" marR="0" lvl="0" indent="-345656" algn="l" rtl="0">
              <a:spcBef>
                <a:spcPts val="560"/>
              </a:spcBef>
              <a:buClr>
                <a:schemeClr val="dk1"/>
              </a:buClr>
              <a:buSzPct val="70000"/>
              <a:buFont typeface="Arial"/>
              <a:buChar char="⬜"/>
            </a:pPr>
            <a:r>
              <a:rPr lang="en-US" sz="2800" b="0" i="0" u="none" strike="noStrike" cap="none" baseline="0">
                <a:solidFill>
                  <a:srgbClr val="000000"/>
                </a:solidFill>
                <a:latin typeface="Arial"/>
                <a:ea typeface="Arial"/>
                <a:cs typeface="Arial"/>
                <a:sym typeface="Arial"/>
              </a:rPr>
              <a:t>Power plants</a:t>
            </a:r>
          </a:p>
          <a:p>
            <a:pPr marL="625056" marR="0" lvl="0" indent="-345656" algn="l" rtl="0">
              <a:spcBef>
                <a:spcPts val="560"/>
              </a:spcBef>
              <a:buClr>
                <a:schemeClr val="dk1"/>
              </a:buClr>
              <a:buSzPct val="70000"/>
              <a:buFont typeface="Arial"/>
              <a:buChar char="⬜"/>
            </a:pPr>
            <a:r>
              <a:rPr lang="en-US" sz="2800" b="0" i="0" u="none" strike="noStrike" cap="none" baseline="0">
                <a:solidFill>
                  <a:srgbClr val="000000"/>
                </a:solidFill>
                <a:latin typeface="Arial"/>
                <a:ea typeface="Arial"/>
                <a:cs typeface="Arial"/>
                <a:sym typeface="Arial"/>
              </a:rPr>
              <a:t>Industrial processes</a:t>
            </a:r>
          </a:p>
          <a:p>
            <a:pPr marL="625056" marR="0" lvl="0" indent="-345656" algn="l" rtl="0">
              <a:spcBef>
                <a:spcPts val="560"/>
              </a:spcBef>
              <a:buClr>
                <a:schemeClr val="dk1"/>
              </a:buClr>
              <a:buSzPct val="70000"/>
              <a:buFont typeface="Arial"/>
              <a:buChar char="⬜"/>
            </a:pPr>
            <a:r>
              <a:rPr lang="en-US" sz="2800" b="0" i="0" u="none" strike="noStrike" cap="none" baseline="0">
                <a:solidFill>
                  <a:srgbClr val="000000"/>
                </a:solidFill>
                <a:latin typeface="Arial"/>
                <a:ea typeface="Arial"/>
                <a:cs typeface="Arial"/>
                <a:sym typeface="Arial"/>
              </a:rPr>
              <a:t>Waste disposal (incineration)</a:t>
            </a:r>
          </a:p>
        </p:txBody>
      </p:sp>
      <p:pic>
        <p:nvPicPr>
          <p:cNvPr id="270" name="Shape 270"/>
          <p:cNvPicPr preferRelativeResize="0"/>
          <p:nvPr/>
        </p:nvPicPr>
        <p:blipFill rotWithShape="1">
          <a:blip r:embed="rId3">
            <a:alphaModFix/>
          </a:blip>
          <a:srcRect/>
          <a:stretch/>
        </p:blipFill>
        <p:spPr>
          <a:xfrm>
            <a:off x="4254500" y="1879600"/>
            <a:ext cx="4389437" cy="4419599"/>
          </a:xfrm>
          <a:prstGeom prst="rect">
            <a:avLst/>
          </a:prstGeom>
          <a:noFill/>
          <a:ln>
            <a:noFill/>
          </a:ln>
        </p:spPr>
      </p:pic>
    </p:spTree>
    <p:extLst>
      <p:ext uri="{BB962C8B-B14F-4D97-AF65-F5344CB8AC3E}">
        <p14:creationId xmlns:p14="http://schemas.microsoft.com/office/powerpoint/2010/main" val="21900936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25400" y="-596900"/>
            <a:ext cx="9194799" cy="1778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0" i="0" u="none" strike="noStrike" cap="none" baseline="0">
                <a:solidFill>
                  <a:schemeClr val="dk1"/>
                </a:solidFill>
                <a:latin typeface="Arial"/>
                <a:ea typeface="Arial"/>
                <a:cs typeface="Arial"/>
                <a:sym typeface="Arial"/>
              </a:rPr>
              <a:t>Air Pollution Around the World</a:t>
            </a:r>
          </a:p>
        </p:txBody>
      </p:sp>
      <p:sp>
        <p:nvSpPr>
          <p:cNvPr id="415" name="Shape 415"/>
          <p:cNvSpPr txBox="1">
            <a:spLocks noGrp="1"/>
          </p:cNvSpPr>
          <p:nvPr>
            <p:ph type="body" idx="1"/>
          </p:nvPr>
        </p:nvSpPr>
        <p:spPr>
          <a:xfrm>
            <a:off x="3581400" y="707077"/>
            <a:ext cx="5562600" cy="6299200"/>
          </a:xfrm>
          <a:prstGeom prst="rect">
            <a:avLst/>
          </a:prstGeom>
          <a:noFill/>
          <a:ln>
            <a:noFill/>
          </a:ln>
        </p:spPr>
        <p:txBody>
          <a:bodyPr lIns="91425" tIns="45700" rIns="91425" bIns="45700" anchor="t" anchorCtr="0">
            <a:noAutofit/>
          </a:bodyPr>
          <a:lstStyle/>
          <a:p>
            <a:pPr marL="623888" marR="0" lvl="0" indent="-344488" algn="l" rtl="0">
              <a:lnSpc>
                <a:spcPct val="90000"/>
              </a:lnSpc>
              <a:spcBef>
                <a:spcPts val="0"/>
              </a:spcBef>
              <a:buClr>
                <a:schemeClr val="dk1"/>
              </a:buClr>
              <a:buSzPct val="100000"/>
              <a:buFont typeface="Arial"/>
              <a:buChar char="•"/>
            </a:pPr>
            <a:r>
              <a:rPr lang="en-US" sz="2600" b="0" i="0" u="none" strike="noStrike" cap="none" baseline="0">
                <a:solidFill>
                  <a:schemeClr val="dk1"/>
                </a:solidFill>
                <a:latin typeface="Arial"/>
                <a:ea typeface="Arial"/>
                <a:cs typeface="Arial"/>
                <a:sym typeface="Arial"/>
              </a:rPr>
              <a:t>Air quality is deteriorating rapidly in developing countries</a:t>
            </a:r>
          </a:p>
          <a:p>
            <a:pPr marL="623888" marR="0" lvl="0" indent="-179387" algn="l" rtl="0">
              <a:lnSpc>
                <a:spcPct val="90000"/>
              </a:lnSpc>
              <a:spcBef>
                <a:spcPts val="520"/>
              </a:spcBef>
              <a:buClr>
                <a:schemeClr val="dk1"/>
              </a:buClr>
              <a:buFont typeface="Calibri"/>
              <a:buNone/>
            </a:pPr>
            <a:endParaRPr sz="2600" b="0" i="0" u="none" strike="noStrike" cap="none" baseline="0">
              <a:solidFill>
                <a:schemeClr val="dk1"/>
              </a:solidFill>
              <a:latin typeface="Arial"/>
              <a:ea typeface="Arial"/>
              <a:cs typeface="Arial"/>
              <a:sym typeface="Arial"/>
            </a:endParaRPr>
          </a:p>
          <a:p>
            <a:pPr marL="623888" marR="0" lvl="0" indent="-344488" algn="l" rtl="0">
              <a:lnSpc>
                <a:spcPct val="90000"/>
              </a:lnSpc>
              <a:spcBef>
                <a:spcPts val="520"/>
              </a:spcBef>
              <a:buClr>
                <a:schemeClr val="dk1"/>
              </a:buClr>
              <a:buSzPct val="100000"/>
              <a:buFont typeface="Arial"/>
              <a:buChar char="•"/>
            </a:pPr>
            <a:r>
              <a:rPr lang="en-US" sz="2600" b="0" i="0" u="none" strike="noStrike" cap="none" baseline="0">
                <a:solidFill>
                  <a:schemeClr val="dk1"/>
                </a:solidFill>
                <a:latin typeface="Arial"/>
                <a:ea typeface="Arial"/>
                <a:cs typeface="Arial"/>
                <a:sym typeface="Arial"/>
              </a:rPr>
              <a:t>China has an especially bad problem with Particulate Matter &amp; smog</a:t>
            </a:r>
          </a:p>
          <a:p>
            <a:pPr marL="623888" marR="0" lvl="0" indent="-179387" algn="l" rtl="0">
              <a:lnSpc>
                <a:spcPct val="90000"/>
              </a:lnSpc>
              <a:spcBef>
                <a:spcPts val="520"/>
              </a:spcBef>
              <a:buClr>
                <a:schemeClr val="dk1"/>
              </a:buClr>
              <a:buFont typeface="Calibri"/>
              <a:buNone/>
            </a:pPr>
            <a:endParaRPr sz="2600" b="0" i="0" u="none" strike="noStrike" cap="none" baseline="0">
              <a:solidFill>
                <a:schemeClr val="dk1"/>
              </a:solidFill>
              <a:latin typeface="Arial"/>
              <a:ea typeface="Arial"/>
              <a:cs typeface="Arial"/>
              <a:sym typeface="Arial"/>
            </a:endParaRPr>
          </a:p>
          <a:p>
            <a:pPr marL="623888" marR="0" lvl="0" indent="-344488" algn="l" rtl="0">
              <a:lnSpc>
                <a:spcPct val="90000"/>
              </a:lnSpc>
              <a:spcBef>
                <a:spcPts val="520"/>
              </a:spcBef>
              <a:buClr>
                <a:schemeClr val="dk1"/>
              </a:buClr>
              <a:buSzPct val="100000"/>
              <a:buFont typeface="Arial"/>
              <a:buChar char="•"/>
            </a:pPr>
            <a:r>
              <a:rPr lang="en-US" sz="2600" b="0" i="0" u="none" strike="noStrike" cap="none" baseline="0">
                <a:solidFill>
                  <a:schemeClr val="dk1"/>
                </a:solidFill>
                <a:latin typeface="Arial"/>
                <a:ea typeface="Arial"/>
                <a:cs typeface="Arial"/>
                <a:sym typeface="Arial"/>
              </a:rPr>
              <a:t>Developing countries have older cars</a:t>
            </a:r>
          </a:p>
          <a:p>
            <a:pPr marL="1017588" marR="0" lvl="1" indent="-293688" algn="l" rtl="0">
              <a:lnSpc>
                <a:spcPct val="90000"/>
              </a:lnSpc>
              <a:spcBef>
                <a:spcPts val="440"/>
              </a:spcBef>
              <a:buClr>
                <a:schemeClr val="dk1"/>
              </a:buClr>
              <a:buSzPct val="100000"/>
              <a:buFont typeface="Arial"/>
              <a:buChar char="•"/>
            </a:pPr>
            <a:r>
              <a:rPr lang="en-US" sz="2200" b="0" i="0" u="none" strike="noStrike" cap="none" baseline="0">
                <a:solidFill>
                  <a:schemeClr val="dk1"/>
                </a:solidFill>
                <a:latin typeface="Arial"/>
                <a:ea typeface="Arial"/>
                <a:cs typeface="Arial"/>
                <a:sym typeface="Arial"/>
              </a:rPr>
              <a:t>Still use leaded gasoline</a:t>
            </a:r>
          </a:p>
          <a:p>
            <a:pPr marL="1017588" marR="0" lvl="1" indent="-153987" algn="l" rtl="0">
              <a:lnSpc>
                <a:spcPct val="90000"/>
              </a:lnSpc>
              <a:spcBef>
                <a:spcPts val="440"/>
              </a:spcBef>
              <a:buClr>
                <a:schemeClr val="dk1"/>
              </a:buClr>
              <a:buFont typeface="Calibri"/>
              <a:buNone/>
            </a:pPr>
            <a:endParaRPr sz="2200" b="0" i="0" u="none" strike="noStrike" cap="none" baseline="0">
              <a:solidFill>
                <a:schemeClr val="dk1"/>
              </a:solidFill>
              <a:latin typeface="Arial"/>
              <a:ea typeface="Arial"/>
              <a:cs typeface="Arial"/>
              <a:sym typeface="Arial"/>
            </a:endParaRPr>
          </a:p>
          <a:p>
            <a:pPr marL="623888" marR="0" lvl="0" indent="-344488" algn="l" rtl="0">
              <a:lnSpc>
                <a:spcPct val="90000"/>
              </a:lnSpc>
              <a:spcBef>
                <a:spcPts val="520"/>
              </a:spcBef>
              <a:buClr>
                <a:schemeClr val="dk1"/>
              </a:buClr>
              <a:buSzPct val="100000"/>
              <a:buFont typeface="Arial"/>
              <a:buChar char="•"/>
            </a:pPr>
            <a:r>
              <a:rPr lang="en-US" sz="2600" b="0" i="0" u="none" strike="noStrike" cap="none" baseline="0">
                <a:solidFill>
                  <a:schemeClr val="dk1"/>
                </a:solidFill>
                <a:latin typeface="Arial"/>
                <a:ea typeface="Arial"/>
                <a:cs typeface="Arial"/>
                <a:sym typeface="Arial"/>
              </a:rPr>
              <a:t>5 worst cities in world</a:t>
            </a:r>
          </a:p>
          <a:p>
            <a:pPr marL="1017588" marR="0" lvl="1" indent="-293688" algn="l" rtl="0">
              <a:lnSpc>
                <a:spcPct val="90000"/>
              </a:lnSpc>
              <a:spcBef>
                <a:spcPts val="440"/>
              </a:spcBef>
              <a:buClr>
                <a:schemeClr val="dk1"/>
              </a:buClr>
              <a:buSzPct val="100000"/>
              <a:buFont typeface="Arial"/>
              <a:buChar char="•"/>
            </a:pPr>
            <a:r>
              <a:rPr lang="en-US" sz="2200" b="0" i="0" u="sng" strike="noStrike" cap="none" baseline="0">
                <a:solidFill>
                  <a:schemeClr val="dk1"/>
                </a:solidFill>
                <a:latin typeface="Arial"/>
                <a:ea typeface="Arial"/>
                <a:cs typeface="Arial"/>
                <a:sym typeface="Arial"/>
              </a:rPr>
              <a:t>Beijing</a:t>
            </a:r>
            <a:r>
              <a:rPr lang="en-US" sz="2200" b="0" i="0" u="none" strike="noStrike" cap="none" baseline="0">
                <a:solidFill>
                  <a:schemeClr val="dk1"/>
                </a:solidFill>
                <a:latin typeface="Arial"/>
                <a:ea typeface="Arial"/>
                <a:cs typeface="Arial"/>
                <a:sym typeface="Arial"/>
              </a:rPr>
              <a:t>, China; </a:t>
            </a:r>
            <a:r>
              <a:rPr lang="en-US" sz="2200" b="0" i="0" u="sng" strike="noStrike" cap="none" baseline="0">
                <a:solidFill>
                  <a:schemeClr val="dk1"/>
                </a:solidFill>
                <a:latin typeface="Arial"/>
                <a:ea typeface="Arial"/>
                <a:cs typeface="Arial"/>
                <a:sym typeface="Arial"/>
              </a:rPr>
              <a:t>Mexico City</a:t>
            </a:r>
            <a:r>
              <a:rPr lang="en-US" sz="2200" b="0" i="0" u="none" strike="noStrike" cap="none" baseline="0">
                <a:solidFill>
                  <a:schemeClr val="dk1"/>
                </a:solidFill>
                <a:latin typeface="Arial"/>
                <a:ea typeface="Arial"/>
                <a:cs typeface="Arial"/>
                <a:sym typeface="Arial"/>
              </a:rPr>
              <a:t>, Mexico; </a:t>
            </a:r>
            <a:r>
              <a:rPr lang="en-US" sz="2200" b="0" i="0" u="sng" strike="noStrike" cap="none" baseline="0">
                <a:solidFill>
                  <a:schemeClr val="dk1"/>
                </a:solidFill>
                <a:latin typeface="Arial"/>
                <a:ea typeface="Arial"/>
                <a:cs typeface="Arial"/>
                <a:sym typeface="Arial"/>
              </a:rPr>
              <a:t>Shanghai</a:t>
            </a:r>
            <a:r>
              <a:rPr lang="en-US" sz="2200" b="0" i="0" u="none" strike="noStrike" cap="none" baseline="0">
                <a:solidFill>
                  <a:schemeClr val="dk1"/>
                </a:solidFill>
                <a:latin typeface="Arial"/>
                <a:ea typeface="Arial"/>
                <a:cs typeface="Arial"/>
                <a:sym typeface="Arial"/>
              </a:rPr>
              <a:t>, China; </a:t>
            </a:r>
            <a:r>
              <a:rPr lang="en-US" sz="2200" b="0" i="0" u="sng" strike="noStrike" cap="none" baseline="0">
                <a:solidFill>
                  <a:schemeClr val="dk1"/>
                </a:solidFill>
                <a:latin typeface="Arial"/>
                <a:ea typeface="Arial"/>
                <a:cs typeface="Arial"/>
                <a:sym typeface="Arial"/>
              </a:rPr>
              <a:t>Tehran</a:t>
            </a:r>
            <a:r>
              <a:rPr lang="en-US" sz="2200" b="0" i="0" u="none" strike="noStrike" cap="none" baseline="0">
                <a:solidFill>
                  <a:schemeClr val="dk1"/>
                </a:solidFill>
                <a:latin typeface="Arial"/>
                <a:ea typeface="Arial"/>
                <a:cs typeface="Arial"/>
                <a:sym typeface="Arial"/>
              </a:rPr>
              <a:t>, Iran; and </a:t>
            </a:r>
            <a:r>
              <a:rPr lang="en-US" sz="2200" b="0" i="0" u="sng" strike="noStrike" cap="none" baseline="0">
                <a:solidFill>
                  <a:schemeClr val="dk1"/>
                </a:solidFill>
                <a:latin typeface="Arial"/>
                <a:ea typeface="Arial"/>
                <a:cs typeface="Arial"/>
                <a:sym typeface="Arial"/>
              </a:rPr>
              <a:t>Calcutta</a:t>
            </a:r>
            <a:r>
              <a:rPr lang="en-US" sz="2200" b="0" i="0" u="none" strike="noStrike" cap="none" baseline="0">
                <a:solidFill>
                  <a:schemeClr val="dk1"/>
                </a:solidFill>
                <a:latin typeface="Arial"/>
                <a:ea typeface="Arial"/>
                <a:cs typeface="Arial"/>
                <a:sym typeface="Arial"/>
              </a:rPr>
              <a:t>, India </a:t>
            </a:r>
          </a:p>
        </p:txBody>
      </p:sp>
      <p:pic>
        <p:nvPicPr>
          <p:cNvPr id="416" name="Shape 416"/>
          <p:cNvPicPr preferRelativeResize="0"/>
          <p:nvPr/>
        </p:nvPicPr>
        <p:blipFill rotWithShape="1">
          <a:blip r:embed="rId3">
            <a:alphaModFix/>
          </a:blip>
          <a:srcRect/>
          <a:stretch/>
        </p:blipFill>
        <p:spPr>
          <a:xfrm>
            <a:off x="0" y="707077"/>
            <a:ext cx="4045815" cy="6150921"/>
          </a:xfrm>
          <a:prstGeom prst="rect">
            <a:avLst/>
          </a:prstGeom>
          <a:noFill/>
          <a:ln>
            <a:noFill/>
          </a:ln>
        </p:spPr>
      </p:pic>
    </p:spTree>
    <p:extLst>
      <p:ext uri="{BB962C8B-B14F-4D97-AF65-F5344CB8AC3E}">
        <p14:creationId xmlns:p14="http://schemas.microsoft.com/office/powerpoint/2010/main" val="154338788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sp>
        <p:nvSpPr>
          <p:cNvPr id="422" name="Shape 42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Calibri"/>
              <a:buNone/>
            </a:pPr>
            <a:endParaRPr sz="3200" b="0" i="0" u="none" strike="noStrike" cap="none" baseline="0">
              <a:solidFill>
                <a:schemeClr val="dk1"/>
              </a:solidFill>
              <a:latin typeface="Calibri"/>
              <a:ea typeface="Calibri"/>
              <a:cs typeface="Calibri"/>
              <a:sym typeface="Calibri"/>
            </a:endParaRPr>
          </a:p>
        </p:txBody>
      </p:sp>
      <p:pic>
        <p:nvPicPr>
          <p:cNvPr id="423" name="Shape 423"/>
          <p:cNvPicPr preferRelativeResize="0"/>
          <p:nvPr/>
        </p:nvPicPr>
        <p:blipFill rotWithShape="1">
          <a:blip r:embed="rId3">
            <a:alphaModFix/>
          </a:blip>
          <a:srcRect/>
          <a:stretch/>
        </p:blipFill>
        <p:spPr>
          <a:xfrm>
            <a:off x="0" y="0"/>
            <a:ext cx="9144000" cy="6096000"/>
          </a:xfrm>
          <a:prstGeom prst="rect">
            <a:avLst/>
          </a:prstGeom>
          <a:noFill/>
          <a:ln>
            <a:noFill/>
          </a:ln>
        </p:spPr>
      </p:pic>
    </p:spTree>
    <p:extLst>
      <p:ext uri="{BB962C8B-B14F-4D97-AF65-F5344CB8AC3E}">
        <p14:creationId xmlns:p14="http://schemas.microsoft.com/office/powerpoint/2010/main" val="144569458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968" y="142538"/>
            <a:ext cx="8462047" cy="1384995"/>
          </a:xfrm>
          <a:prstGeom prst="rect">
            <a:avLst/>
          </a:prstGeom>
          <a:noFill/>
        </p:spPr>
        <p:txBody>
          <a:bodyPr wrap="square" rtlCol="0">
            <a:spAutoFit/>
          </a:bodyPr>
          <a:lstStyle/>
          <a:p>
            <a:r>
              <a:rPr lang="en-US" sz="4000" dirty="0" smtClean="0"/>
              <a:t>Major Air Pollutants</a:t>
            </a:r>
          </a:p>
          <a:p>
            <a:endParaRPr lang="en-US" sz="4400" dirty="0"/>
          </a:p>
        </p:txBody>
      </p:sp>
      <p:sp>
        <p:nvSpPr>
          <p:cNvPr id="3" name="TextBox 2"/>
          <p:cNvSpPr txBox="1"/>
          <p:nvPr/>
        </p:nvSpPr>
        <p:spPr>
          <a:xfrm>
            <a:off x="323968" y="997763"/>
            <a:ext cx="8462047" cy="3046988"/>
          </a:xfrm>
          <a:prstGeom prst="rect">
            <a:avLst/>
          </a:prstGeom>
          <a:noFill/>
        </p:spPr>
        <p:txBody>
          <a:bodyPr wrap="square" rtlCol="0">
            <a:spAutoFit/>
          </a:bodyPr>
          <a:lstStyle/>
          <a:p>
            <a:endParaRPr lang="en-US" sz="3200" dirty="0"/>
          </a:p>
          <a:p>
            <a:pPr marL="514350" indent="-514350">
              <a:buAutoNum type="arabicPeriod"/>
            </a:pPr>
            <a:endParaRPr lang="en-US" sz="3200" dirty="0" smtClean="0"/>
          </a:p>
          <a:p>
            <a:endParaRPr lang="en-US" sz="3200" dirty="0"/>
          </a:p>
          <a:p>
            <a:endParaRPr lang="en-US" sz="3200" dirty="0" smtClean="0"/>
          </a:p>
          <a:p>
            <a:endParaRPr lang="en-US" sz="3200" dirty="0"/>
          </a:p>
          <a:p>
            <a:r>
              <a:rPr lang="en-US" sz="3200" dirty="0" smtClean="0"/>
              <a:t> </a:t>
            </a:r>
            <a:endParaRPr lang="en-US" sz="3200" dirty="0"/>
          </a:p>
        </p:txBody>
      </p:sp>
      <p:sp>
        <p:nvSpPr>
          <p:cNvPr id="4" name="Shape 280"/>
          <p:cNvSpPr txBox="1">
            <a:spLocks noGrp="1"/>
          </p:cNvSpPr>
          <p:nvPr/>
        </p:nvSpPr>
        <p:spPr>
          <a:xfrm>
            <a:off x="323968" y="1204413"/>
            <a:ext cx="8229600" cy="2286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marL="0" marR="0" lvl="0" indent="0" algn="ctr" rtl="0">
              <a:spcBef>
                <a:spcPts val="0"/>
              </a:spcBef>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There are six </a:t>
            </a:r>
            <a:r>
              <a:rPr lang="en-US" sz="3600" b="1" i="0" u="sng" strike="noStrike" cap="none" baseline="0" dirty="0">
                <a:solidFill>
                  <a:schemeClr val="dk1"/>
                </a:solidFill>
                <a:latin typeface="Calibri"/>
                <a:ea typeface="Calibri"/>
                <a:cs typeface="Calibri"/>
                <a:sym typeface="Calibri"/>
              </a:rPr>
              <a:t>Criteria </a:t>
            </a:r>
            <a:r>
              <a:rPr lang="en-US" sz="3600" b="1" i="0" u="sng" strike="noStrike" cap="none" baseline="0" dirty="0" smtClean="0">
                <a:solidFill>
                  <a:schemeClr val="dk1"/>
                </a:solidFill>
                <a:latin typeface="Calibri"/>
                <a:ea typeface="Calibri"/>
                <a:cs typeface="Calibri"/>
                <a:sym typeface="Calibri"/>
              </a:rPr>
              <a:t>Pollutants </a:t>
            </a:r>
            <a:r>
              <a:rPr lang="en-US" sz="3600" b="0" i="0" u="none" strike="noStrike" cap="none" baseline="0" dirty="0" smtClean="0">
                <a:solidFill>
                  <a:schemeClr val="dk1"/>
                </a:solidFill>
                <a:latin typeface="Calibri"/>
                <a:ea typeface="Calibri"/>
                <a:cs typeface="Calibri"/>
                <a:sym typeface="Calibri"/>
              </a:rPr>
              <a:t>that </a:t>
            </a:r>
            <a:r>
              <a:rPr lang="en-US" sz="3600" b="0" i="0" u="none" strike="noStrike" cap="none" baseline="0" dirty="0">
                <a:solidFill>
                  <a:schemeClr val="dk1"/>
                </a:solidFill>
                <a:latin typeface="Calibri"/>
                <a:ea typeface="Calibri"/>
                <a:cs typeface="Calibri"/>
                <a:sym typeface="Calibri"/>
              </a:rPr>
              <a:t>are regulated by the Clean Air </a:t>
            </a:r>
            <a:r>
              <a:rPr lang="en-US" sz="3600" b="0" i="0" u="none" strike="noStrike" cap="none" baseline="0" dirty="0" smtClean="0">
                <a:solidFill>
                  <a:schemeClr val="dk1"/>
                </a:solidFill>
                <a:latin typeface="Calibri"/>
                <a:ea typeface="Calibri"/>
                <a:cs typeface="Calibri"/>
                <a:sym typeface="Calibri"/>
              </a:rPr>
              <a:t>Act(1970)</a:t>
            </a:r>
            <a:r>
              <a:rPr lang="en-US" sz="3600" b="0" i="0" u="none" strike="noStrike" cap="none" baseline="0" dirty="0">
                <a:solidFill>
                  <a:schemeClr val="dk1"/>
                </a:solidFill>
                <a:latin typeface="Calibri"/>
                <a:ea typeface="Calibri"/>
                <a:cs typeface="Calibri"/>
                <a:sym typeface="Calibri"/>
              </a:rPr>
              <a:t/>
            </a:r>
            <a:br>
              <a:rPr lang="en-US" sz="3600" b="0" i="0" u="none" strike="noStrike" cap="none" baseline="0" dirty="0">
                <a:solidFill>
                  <a:schemeClr val="dk1"/>
                </a:solidFill>
                <a:latin typeface="Calibri"/>
                <a:ea typeface="Calibri"/>
                <a:cs typeface="Calibri"/>
                <a:sym typeface="Calibri"/>
              </a:rPr>
            </a:br>
            <a:r>
              <a:rPr lang="en-US" sz="3600" b="0" i="0" u="none" strike="noStrike" cap="none" baseline="0" dirty="0">
                <a:solidFill>
                  <a:schemeClr val="dk1"/>
                </a:solidFill>
                <a:latin typeface="Calibri"/>
                <a:ea typeface="Calibri"/>
                <a:cs typeface="Calibri"/>
                <a:sym typeface="Calibri"/>
              </a:rPr>
              <a:t>under National Ambient Air Quality Standards (</a:t>
            </a:r>
            <a:r>
              <a:rPr lang="en-US" sz="3600" b="1" i="0" u="sng" strike="noStrike" cap="none" baseline="0" dirty="0">
                <a:solidFill>
                  <a:schemeClr val="dk1"/>
                </a:solidFill>
                <a:latin typeface="Calibri"/>
                <a:ea typeface="Calibri"/>
                <a:cs typeface="Calibri"/>
                <a:sym typeface="Calibri"/>
              </a:rPr>
              <a:t>NAAQS</a:t>
            </a:r>
            <a:r>
              <a:rPr lang="en-US" sz="3600" b="0" i="0" u="none" strike="noStrike" cap="none" baseline="0" dirty="0">
                <a:solidFill>
                  <a:schemeClr val="dk1"/>
                </a:solidFill>
                <a:latin typeface="Calibri"/>
                <a:ea typeface="Calibri"/>
                <a:cs typeface="Calibri"/>
                <a:sym typeface="Calibri"/>
              </a:rPr>
              <a:t>)</a:t>
            </a:r>
          </a:p>
        </p:txBody>
      </p:sp>
      <p:sp>
        <p:nvSpPr>
          <p:cNvPr id="5" name="Shape 281"/>
          <p:cNvSpPr txBox="1">
            <a:spLocks noGrp="1"/>
          </p:cNvSpPr>
          <p:nvPr/>
        </p:nvSpPr>
        <p:spPr>
          <a:xfrm>
            <a:off x="721996" y="3754466"/>
            <a:ext cx="8229600" cy="3507653"/>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9pPr>
          </a:lstStyle>
          <a:p>
            <a:pPr marL="342900" marR="0" lvl="0" indent="-342900" algn="l" rtl="0">
              <a:lnSpc>
                <a:spcPct val="80000"/>
              </a:lnSpc>
              <a:spcBef>
                <a:spcPts val="0"/>
              </a:spcBef>
              <a:buClr>
                <a:schemeClr val="dk1"/>
              </a:buClr>
              <a:buSzPct val="97826"/>
              <a:buFont typeface="Calibri"/>
              <a:buChar char="•"/>
            </a:pPr>
            <a:r>
              <a:rPr lang="en-US" sz="2250" b="0" i="0" u="none" strike="noStrike" cap="none" baseline="0" dirty="0">
                <a:solidFill>
                  <a:schemeClr val="dk1"/>
                </a:solidFill>
                <a:latin typeface="Calibri"/>
                <a:ea typeface="Calibri"/>
                <a:cs typeface="Calibri"/>
                <a:sym typeface="Calibri"/>
              </a:rPr>
              <a:t>SO</a:t>
            </a:r>
            <a:r>
              <a:rPr lang="en-US" sz="2250" b="0" i="0" u="none" strike="noStrike" cap="none" baseline="-25000" dirty="0">
                <a:solidFill>
                  <a:schemeClr val="dk1"/>
                </a:solidFill>
                <a:latin typeface="Calibri"/>
                <a:ea typeface="Calibri"/>
                <a:cs typeface="Calibri"/>
                <a:sym typeface="Calibri"/>
              </a:rPr>
              <a:t>2    	</a:t>
            </a:r>
            <a:r>
              <a:rPr lang="en-US" sz="2250" b="0" i="0" u="none" strike="noStrike" cap="none" baseline="0" dirty="0">
                <a:solidFill>
                  <a:schemeClr val="dk1"/>
                </a:solidFill>
                <a:latin typeface="Calibri"/>
                <a:ea typeface="Calibri"/>
                <a:cs typeface="Calibri"/>
                <a:sym typeface="Calibri"/>
              </a:rPr>
              <a:t>(Sulfur Dioxide)				</a:t>
            </a:r>
            <a:r>
              <a:rPr lang="en-US" sz="2250" b="0" i="0" u="none" strike="noStrike" cap="none" baseline="0" dirty="0" smtClean="0">
                <a:solidFill>
                  <a:schemeClr val="dk1"/>
                </a:solidFill>
                <a:latin typeface="Calibri"/>
                <a:ea typeface="Calibri"/>
                <a:cs typeface="Calibri"/>
                <a:sym typeface="Calibri"/>
              </a:rPr>
              <a:t>Primary</a:t>
            </a:r>
            <a:endParaRPr lang="en-US" sz="225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50"/>
              </a:spcBef>
              <a:buClr>
                <a:schemeClr val="dk1"/>
              </a:buClr>
              <a:buSzPct val="97826"/>
              <a:buFont typeface="Calibri"/>
              <a:buChar char="•"/>
            </a:pPr>
            <a:r>
              <a:rPr lang="en-US" sz="2250" b="0" i="0" u="none" strike="noStrike" cap="none" baseline="0" dirty="0" err="1">
                <a:solidFill>
                  <a:schemeClr val="dk1"/>
                </a:solidFill>
                <a:latin typeface="Calibri"/>
                <a:ea typeface="Calibri"/>
                <a:cs typeface="Calibri"/>
                <a:sym typeface="Calibri"/>
              </a:rPr>
              <a:t>NO</a:t>
            </a:r>
            <a:r>
              <a:rPr lang="en-US" sz="2250" b="0" i="0" u="none" strike="noStrike" cap="none" baseline="-25000" dirty="0" err="1">
                <a:solidFill>
                  <a:schemeClr val="dk1"/>
                </a:solidFill>
                <a:latin typeface="Calibri"/>
                <a:ea typeface="Calibri"/>
                <a:cs typeface="Calibri"/>
                <a:sym typeface="Calibri"/>
              </a:rPr>
              <a:t>x</a:t>
            </a:r>
            <a:r>
              <a:rPr lang="en-US" sz="2250" b="0" i="0" u="none" strike="noStrike" cap="none" baseline="-25000" dirty="0">
                <a:solidFill>
                  <a:schemeClr val="dk1"/>
                </a:solidFill>
                <a:latin typeface="Calibri"/>
                <a:ea typeface="Calibri"/>
                <a:cs typeface="Calibri"/>
                <a:sym typeface="Calibri"/>
              </a:rPr>
              <a:t>     	</a:t>
            </a:r>
            <a:r>
              <a:rPr lang="en-US" sz="2250" b="0" i="0" u="none" strike="noStrike" cap="none" baseline="0" dirty="0">
                <a:solidFill>
                  <a:schemeClr val="dk1"/>
                </a:solidFill>
                <a:latin typeface="Calibri"/>
                <a:ea typeface="Calibri"/>
                <a:cs typeface="Calibri"/>
                <a:sym typeface="Calibri"/>
              </a:rPr>
              <a:t>(Nitrogen Oxides)		</a:t>
            </a:r>
            <a:r>
              <a:rPr lang="en-US" sz="2250" dirty="0">
                <a:solidFill>
                  <a:schemeClr val="dk1"/>
                </a:solidFill>
                <a:latin typeface="Calibri"/>
                <a:ea typeface="Calibri"/>
                <a:cs typeface="Calibri"/>
                <a:sym typeface="Calibri"/>
              </a:rPr>
              <a:t>	</a:t>
            </a:r>
            <a:r>
              <a:rPr lang="en-US" sz="2250" b="0" i="0" u="none" strike="noStrike" cap="none" baseline="0" dirty="0" smtClean="0">
                <a:solidFill>
                  <a:schemeClr val="dk1"/>
                </a:solidFill>
                <a:latin typeface="Calibri"/>
                <a:ea typeface="Calibri"/>
                <a:cs typeface="Calibri"/>
                <a:sym typeface="Calibri"/>
              </a:rPr>
              <a:t>Primary</a:t>
            </a:r>
            <a:endParaRPr lang="en-US" sz="225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50"/>
              </a:spcBef>
              <a:buClr>
                <a:schemeClr val="dk1"/>
              </a:buClr>
              <a:buSzPct val="97826"/>
              <a:buFont typeface="Calibri"/>
              <a:buChar char="•"/>
            </a:pPr>
            <a:r>
              <a:rPr lang="en-US" sz="2250" b="0" i="0" u="none" strike="noStrike" cap="none" baseline="0" dirty="0">
                <a:solidFill>
                  <a:schemeClr val="dk1"/>
                </a:solidFill>
                <a:latin typeface="Calibri"/>
                <a:ea typeface="Calibri"/>
                <a:cs typeface="Calibri"/>
                <a:sym typeface="Calibri"/>
              </a:rPr>
              <a:t>CO     	(Carbon Monoxide)			Primary</a:t>
            </a:r>
          </a:p>
          <a:p>
            <a:pPr marL="342900" marR="0" lvl="0" indent="-342900" algn="l" rtl="0">
              <a:lnSpc>
                <a:spcPct val="80000"/>
              </a:lnSpc>
              <a:spcBef>
                <a:spcPts val="450"/>
              </a:spcBef>
              <a:buClr>
                <a:schemeClr val="dk1"/>
              </a:buClr>
              <a:buSzPct val="97826"/>
              <a:buFont typeface="Calibri"/>
              <a:buChar char="•"/>
            </a:pPr>
            <a:r>
              <a:rPr lang="en-US" sz="2250" b="0" i="0" u="none" strike="noStrike" cap="none" baseline="0" dirty="0">
                <a:solidFill>
                  <a:schemeClr val="dk1"/>
                </a:solidFill>
                <a:latin typeface="Calibri"/>
                <a:ea typeface="Calibri"/>
                <a:cs typeface="Calibri"/>
                <a:sym typeface="Calibri"/>
              </a:rPr>
              <a:t>PM    	(Particulate Matter)		</a:t>
            </a:r>
            <a:r>
              <a:rPr lang="en-US" sz="2250" b="0" i="0" u="none" strike="noStrike" cap="none" baseline="0" dirty="0" smtClean="0">
                <a:solidFill>
                  <a:schemeClr val="dk1"/>
                </a:solidFill>
                <a:latin typeface="Calibri"/>
                <a:ea typeface="Calibri"/>
                <a:cs typeface="Calibri"/>
                <a:sym typeface="Calibri"/>
              </a:rPr>
              <a:t>Primary</a:t>
            </a:r>
            <a:endParaRPr lang="en-US" sz="225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50"/>
              </a:spcBef>
              <a:buClr>
                <a:schemeClr val="dk1"/>
              </a:buClr>
              <a:buSzPct val="97826"/>
              <a:buFont typeface="Calibri"/>
              <a:buChar char="•"/>
            </a:pPr>
            <a:r>
              <a:rPr lang="en-US" sz="2250" b="0" i="0" u="none" strike="noStrike" cap="none" baseline="0" dirty="0">
                <a:solidFill>
                  <a:schemeClr val="dk1"/>
                </a:solidFill>
                <a:latin typeface="Calibri"/>
                <a:ea typeface="Calibri"/>
                <a:cs typeface="Calibri"/>
                <a:sym typeface="Calibri"/>
              </a:rPr>
              <a:t>O</a:t>
            </a:r>
            <a:r>
              <a:rPr lang="en-US" sz="2250" b="0" i="0" u="none" strike="noStrike" cap="none" baseline="-25000" dirty="0">
                <a:solidFill>
                  <a:schemeClr val="dk1"/>
                </a:solidFill>
                <a:latin typeface="Calibri"/>
                <a:ea typeface="Calibri"/>
                <a:cs typeface="Calibri"/>
                <a:sym typeface="Calibri"/>
              </a:rPr>
              <a:t>3         	</a:t>
            </a:r>
            <a:r>
              <a:rPr lang="en-US" sz="2250" b="0" i="0" u="none" strike="noStrike" cap="none" baseline="0" dirty="0">
                <a:solidFill>
                  <a:schemeClr val="dk1"/>
                </a:solidFill>
                <a:latin typeface="Calibri"/>
                <a:ea typeface="Calibri"/>
                <a:cs typeface="Calibri"/>
                <a:sym typeface="Calibri"/>
              </a:rPr>
              <a:t>(Ozone)				</a:t>
            </a:r>
            <a:r>
              <a:rPr lang="en-US" sz="2250" b="0" i="0" u="none" strike="noStrike" cap="none" baseline="0" dirty="0" smtClean="0">
                <a:solidFill>
                  <a:schemeClr val="dk1"/>
                </a:solidFill>
                <a:latin typeface="Calibri"/>
                <a:ea typeface="Calibri"/>
                <a:cs typeface="Calibri"/>
                <a:sym typeface="Calibri"/>
              </a:rPr>
              <a:t>       Secondary</a:t>
            </a:r>
            <a:endParaRPr lang="en-US" sz="225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50"/>
              </a:spcBef>
              <a:buClr>
                <a:schemeClr val="dk1"/>
              </a:buClr>
              <a:buSzPct val="97826"/>
              <a:buFont typeface="Calibri"/>
              <a:buChar char="•"/>
            </a:pPr>
            <a:r>
              <a:rPr lang="en-US" sz="2250" b="0" i="0" u="none" strike="noStrike" cap="none" baseline="0" dirty="0" err="1">
                <a:solidFill>
                  <a:schemeClr val="dk1"/>
                </a:solidFill>
                <a:latin typeface="Calibri"/>
                <a:ea typeface="Calibri"/>
                <a:cs typeface="Calibri"/>
                <a:sym typeface="Calibri"/>
              </a:rPr>
              <a:t>Pb</a:t>
            </a:r>
            <a:r>
              <a:rPr lang="en-US" sz="2250" b="0" i="0" u="none" strike="noStrike" cap="none" baseline="0" dirty="0">
                <a:solidFill>
                  <a:schemeClr val="dk1"/>
                </a:solidFill>
                <a:latin typeface="Calibri"/>
                <a:ea typeface="Calibri"/>
                <a:cs typeface="Calibri"/>
                <a:sym typeface="Calibri"/>
              </a:rPr>
              <a:t>    	 </a:t>
            </a:r>
            <a:r>
              <a:rPr lang="en-US" sz="2250" b="0" i="0" u="none" strike="noStrike" cap="none" baseline="0" dirty="0" smtClean="0">
                <a:solidFill>
                  <a:schemeClr val="dk1"/>
                </a:solidFill>
                <a:latin typeface="Calibri"/>
                <a:ea typeface="Calibri"/>
                <a:cs typeface="Calibri"/>
                <a:sym typeface="Calibri"/>
              </a:rPr>
              <a:t>	(</a:t>
            </a:r>
            <a:r>
              <a:rPr lang="en-US" sz="2250" b="0" i="0" u="none" strike="noStrike" cap="none" baseline="0" dirty="0">
                <a:solidFill>
                  <a:schemeClr val="dk1"/>
                </a:solidFill>
                <a:latin typeface="Calibri"/>
                <a:ea typeface="Calibri"/>
                <a:cs typeface="Calibri"/>
                <a:sym typeface="Calibri"/>
              </a:rPr>
              <a:t>Lead)					</a:t>
            </a:r>
            <a:r>
              <a:rPr lang="en-US" sz="2250" b="0" i="0" u="none" strike="noStrike" cap="none" baseline="0" dirty="0" smtClean="0">
                <a:solidFill>
                  <a:schemeClr val="dk1"/>
                </a:solidFill>
                <a:latin typeface="Calibri"/>
                <a:ea typeface="Calibri"/>
                <a:cs typeface="Calibri"/>
                <a:sym typeface="Calibri"/>
              </a:rPr>
              <a:t>       Primary</a:t>
            </a:r>
            <a:endParaRPr lang="en-US" sz="225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76601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7390</TotalTime>
  <Words>1222</Words>
  <Application>Microsoft Macintosh PowerPoint</Application>
  <PresentationFormat>On-screen Show (4:3)</PresentationFormat>
  <Paragraphs>185</Paragraphs>
  <Slides>31</Slides>
  <Notes>18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PowerPoint Presentation</vt:lpstr>
      <vt:lpstr>Our Atmosphere IS a Resource</vt:lpstr>
      <vt:lpstr>PowerPoint Presentation</vt:lpstr>
      <vt:lpstr>Natural Sources of Air Pollution </vt:lpstr>
      <vt:lpstr>PowerPoint Presentation</vt:lpstr>
      <vt:lpstr>Anthropogenic Sources of Air Pollution</vt:lpstr>
      <vt:lpstr>Air Pollution Around the World</vt:lpstr>
      <vt:lpstr>PowerPoint Presentation</vt:lpstr>
      <vt:lpstr>PowerPoint Presentation</vt:lpstr>
      <vt:lpstr>PowerPoint Presentation</vt:lpstr>
      <vt:lpstr>Other air pollutants not on the NAAQS list (but still important):</vt:lpstr>
      <vt:lpstr>17_11.JPG</vt:lpstr>
      <vt:lpstr>PowerPoint Presentation</vt:lpstr>
      <vt:lpstr>PowerPoint Presentation</vt:lpstr>
      <vt:lpstr>Major Air Pollutants</vt:lpstr>
      <vt:lpstr>SO2 leads to formation of Industrial Smog</vt:lpstr>
      <vt:lpstr>Major Air Pollutants</vt:lpstr>
      <vt:lpstr>Major Air Pollutants</vt:lpstr>
      <vt:lpstr>PowerPoint Presentation</vt:lpstr>
      <vt:lpstr>Major Air Pollutants</vt:lpstr>
      <vt:lpstr>PowerPoint Presentation</vt:lpstr>
      <vt:lpstr>Major Air Pollutants</vt:lpstr>
      <vt:lpstr>PowerPoint Presentation</vt:lpstr>
      <vt:lpstr>PowerPoint Presentation</vt:lpstr>
      <vt:lpstr>Major Air Pollutants</vt:lpstr>
      <vt:lpstr>PowerPoint Presentation</vt:lpstr>
      <vt:lpstr>PowerPoint Presentation</vt:lpstr>
      <vt:lpstr>PowerPoint Presentation</vt:lpstr>
      <vt:lpstr>PowerPoint Presentation</vt:lpstr>
      <vt:lpstr>PowerPoint Presentation</vt:lpstr>
      <vt:lpstr>Thermal Inversions make smog worse by trapping it under a layer of cold air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Michlovitch-Clark</dc:creator>
  <cp:lastModifiedBy>Andrea Michlovitch-Clark</cp:lastModifiedBy>
  <cp:revision>47</cp:revision>
  <dcterms:created xsi:type="dcterms:W3CDTF">2015-02-11T22:25:19Z</dcterms:created>
  <dcterms:modified xsi:type="dcterms:W3CDTF">2015-03-11T17:36:44Z</dcterms:modified>
</cp:coreProperties>
</file>