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png" ContentType="image/png"/>
  <Default Extension="bin" ContentType="application/vnd.openxmlformats-officedocument.presentationml.printerSettings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3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viewProps" Target="viewProps.xml"/><Relationship Id="rId4" Type="http://schemas.openxmlformats.org/officeDocument/2006/relationships/slide" Target="slides/slide3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presProps" Target="presProps.xml"/><Relationship Id="rId21" Type="http://schemas.openxmlformats.org/officeDocument/2006/relationships/printerSettings" Target="printerSettings/printerSettings1.bin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7093-2BCC-5349-95C7-D45114430BD7}" type="datetimeFigureOut">
              <a:rPr lang="en-US" smtClean="0"/>
              <a:pPr/>
              <a:t>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893A6-9D37-1E4A-A4A2-3E25E3F7E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7093-2BCC-5349-95C7-D45114430BD7}" type="datetimeFigureOut">
              <a:rPr lang="en-US" smtClean="0"/>
              <a:pPr/>
              <a:t>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893A6-9D37-1E4A-A4A2-3E25E3F7E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7093-2BCC-5349-95C7-D45114430BD7}" type="datetimeFigureOut">
              <a:rPr lang="en-US" smtClean="0"/>
              <a:pPr/>
              <a:t>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893A6-9D37-1E4A-A4A2-3E25E3F7E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7093-2BCC-5349-95C7-D45114430BD7}" type="datetimeFigureOut">
              <a:rPr lang="en-US" smtClean="0"/>
              <a:pPr/>
              <a:t>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893A6-9D37-1E4A-A4A2-3E25E3F7E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7093-2BCC-5349-95C7-D45114430BD7}" type="datetimeFigureOut">
              <a:rPr lang="en-US" smtClean="0"/>
              <a:pPr/>
              <a:t>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893A6-9D37-1E4A-A4A2-3E25E3F7E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7093-2BCC-5349-95C7-D45114430BD7}" type="datetimeFigureOut">
              <a:rPr lang="en-US" smtClean="0"/>
              <a:pPr/>
              <a:t>9/12/13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893A6-9D37-1E4A-A4A2-3E25E3F7E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7093-2BCC-5349-95C7-D45114430BD7}" type="datetimeFigureOut">
              <a:rPr lang="en-US" smtClean="0"/>
              <a:pPr/>
              <a:t>9/12/13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893A6-9D37-1E4A-A4A2-3E25E3F7E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7093-2BCC-5349-95C7-D45114430BD7}" type="datetimeFigureOut">
              <a:rPr lang="en-US" smtClean="0"/>
              <a:pPr/>
              <a:t>9/12/13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893A6-9D37-1E4A-A4A2-3E25E3F7E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7093-2BCC-5349-95C7-D45114430BD7}" type="datetimeFigureOut">
              <a:rPr lang="en-US" smtClean="0"/>
              <a:pPr/>
              <a:t>9/12/13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893A6-9D37-1E4A-A4A2-3E25E3F7E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7093-2BCC-5349-95C7-D45114430BD7}" type="datetimeFigureOut">
              <a:rPr lang="en-US" smtClean="0"/>
              <a:pPr/>
              <a:t>9/12/13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893A6-9D37-1E4A-A4A2-3E25E3F7E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7093-2BCC-5349-95C7-D45114430BD7}" type="datetimeFigureOut">
              <a:rPr lang="en-US" smtClean="0"/>
              <a:pPr/>
              <a:t>9/12/13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893A6-9D37-1E4A-A4A2-3E25E3F7E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17093-2BCC-5349-95C7-D45114430BD7}" type="datetimeFigureOut">
              <a:rPr lang="en-US" smtClean="0"/>
              <a:pPr/>
              <a:t>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893A6-9D37-1E4A-A4A2-3E25E3F7E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364" y="-381000"/>
            <a:ext cx="84281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 smtClean="0"/>
          </a:p>
          <a:p>
            <a:pPr algn="ctr"/>
            <a:r>
              <a:rPr lang="en-US" sz="4400" dirty="0" smtClean="0"/>
              <a:t>Diffusion, Osmosis, and the Plasma Membrane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2223815"/>
            <a:ext cx="3863250" cy="2726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999" y="2223815"/>
            <a:ext cx="3567546" cy="2726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136" y="340207"/>
            <a:ext cx="8503410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400" dirty="0" smtClean="0"/>
              <a:t>Osmosis Explained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Water moves from an area of low solute concentration (high water) to an area of high solute concentration (low water) until both solutions are isotonic. </a:t>
            </a:r>
          </a:p>
          <a:p>
            <a:pPr>
              <a:buFont typeface="Arial"/>
              <a:buChar char="•"/>
            </a:pPr>
            <a:endParaRPr lang="en-US" sz="3200" dirty="0" smtClean="0"/>
          </a:p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3426464"/>
            <a:ext cx="75692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136" y="430928"/>
            <a:ext cx="83900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Hypertonic Solutions</a:t>
            </a:r>
            <a:r>
              <a:rPr lang="en-US" sz="3200" dirty="0" smtClean="0"/>
              <a:t>: have more dissolved solute and less water. </a:t>
            </a:r>
          </a:p>
          <a:p>
            <a:endParaRPr lang="en-US" sz="3200" dirty="0" smtClean="0"/>
          </a:p>
          <a:p>
            <a:r>
              <a:rPr lang="en-US" sz="3200" u="sng" dirty="0" smtClean="0"/>
              <a:t>Hypotonic Solutions</a:t>
            </a:r>
            <a:r>
              <a:rPr lang="en-US" sz="3200" dirty="0" smtClean="0"/>
              <a:t>: have less dissolved solute and more water.</a:t>
            </a:r>
          </a:p>
          <a:p>
            <a:endParaRPr lang="en-US" sz="3200" dirty="0" smtClean="0"/>
          </a:p>
          <a:p>
            <a:r>
              <a:rPr lang="en-US" sz="3200" u="sng" dirty="0" smtClean="0"/>
              <a:t>Isotonic</a:t>
            </a:r>
            <a:r>
              <a:rPr lang="en-US" sz="3200" dirty="0" smtClean="0"/>
              <a:t>: equal amount of solute on each side of a membrane. 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17526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b="1" u="sng" dirty="0" smtClean="0">
                <a:solidFill>
                  <a:srgbClr val="FF0000"/>
                </a:solidFill>
              </a:rPr>
              <a:t>DRAW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the three beakers and the “cells”.</a:t>
            </a:r>
          </a:p>
          <a:p>
            <a:pPr>
              <a:buFont typeface="Arial"/>
              <a:buChar char="•"/>
            </a:pPr>
            <a:r>
              <a:rPr lang="en-US" sz="2800" b="1" u="sng" dirty="0" smtClean="0">
                <a:solidFill>
                  <a:srgbClr val="FF0000"/>
                </a:solidFill>
              </a:rPr>
              <a:t> LABLE </a:t>
            </a:r>
            <a:r>
              <a:rPr lang="en-US" sz="2800" dirty="0" smtClean="0"/>
              <a:t>each hypertonic, hypotonic, or isotonic (both the solution in the bag and the cell). 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b="1" u="sng" dirty="0" smtClean="0">
                <a:solidFill>
                  <a:srgbClr val="FF0000"/>
                </a:solidFill>
              </a:rPr>
              <a:t>WRITE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arrows indicating which way the water will move.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b="1" u="sng" dirty="0" smtClean="0">
                <a:solidFill>
                  <a:srgbClr val="FF0000"/>
                </a:solidFill>
              </a:rPr>
              <a:t>PREDICT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what will happen to the “</a:t>
            </a:r>
            <a:r>
              <a:rPr lang="en-US" sz="2800" dirty="0" err="1" smtClean="0"/>
              <a:t>cell’s”(size</a:t>
            </a:r>
            <a:r>
              <a:rPr lang="en-US" sz="2800" dirty="0" smtClean="0"/>
              <a:t>).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83" y="3087436"/>
            <a:ext cx="10967245" cy="68545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9583" y="4303519"/>
            <a:ext cx="3387103" cy="30336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3607954" y="4858803"/>
            <a:ext cx="588943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4021026" y="5069283"/>
            <a:ext cx="152993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6323081" y="4858804"/>
            <a:ext cx="58894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6818588" y="5068885"/>
            <a:ext cx="15307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1655052" y="4452036"/>
            <a:ext cx="1899263" cy="8651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65134" y="4500509"/>
            <a:ext cx="1011008" cy="2945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307837" y="3772935"/>
            <a:ext cx="97174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.2 M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6221786" y="3934985"/>
            <a:ext cx="108605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.8 M 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4417836" y="3772935"/>
            <a:ext cx="110445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.6 M</a:t>
            </a:r>
            <a:endParaRPr lang="en-US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3626308" y="4065323"/>
            <a:ext cx="11596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.6 M</a:t>
            </a:r>
            <a:endParaRPr lang="en-US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2761154" y="3268765"/>
            <a:ext cx="1141271" cy="593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.9 M</a:t>
            </a:r>
            <a:endParaRPr lang="en-US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-73631" y="3565652"/>
            <a:ext cx="9940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.3 M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301" y="735473"/>
            <a:ext cx="13103089" cy="81894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25793" y="1839261"/>
            <a:ext cx="3751878" cy="35408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1654676" y="2501691"/>
            <a:ext cx="1539230" cy="5847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954403" y="3086467"/>
            <a:ext cx="1414169" cy="7430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4174" y="2059084"/>
            <a:ext cx="128910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.3 M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368572" y="2501691"/>
            <a:ext cx="117366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.9 M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264153" y="2563248"/>
            <a:ext cx="2069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Hypotonic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368572" y="2963542"/>
            <a:ext cx="2366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Hypertonic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654174" y="5053604"/>
            <a:ext cx="80713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 Water moves into the cell.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Cell gets bigger.</a:t>
            </a:r>
            <a:endParaRPr lang="en-US" sz="3200" dirty="0"/>
          </a:p>
        </p:txBody>
      </p:sp>
      <p:sp>
        <p:nvSpPr>
          <p:cNvPr id="27" name="Right Arrow 26"/>
          <p:cNvSpPr/>
          <p:nvPr/>
        </p:nvSpPr>
        <p:spPr>
          <a:xfrm>
            <a:off x="4017916" y="3486762"/>
            <a:ext cx="414753" cy="342748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5398" y="398566"/>
            <a:ext cx="13103089" cy="81894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15398" y="398566"/>
            <a:ext cx="3162172" cy="440238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36147" y="735473"/>
            <a:ext cx="3207853" cy="440238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3478" y="735472"/>
            <a:ext cx="3966073" cy="118230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821504" y="2589307"/>
            <a:ext cx="129609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821504" y="3493122"/>
            <a:ext cx="1296093" cy="9770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17597" y="1917777"/>
            <a:ext cx="30264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.6 M </a:t>
            </a:r>
          </a:p>
          <a:p>
            <a:r>
              <a:rPr lang="en-US" sz="2800" dirty="0" smtClean="0"/>
              <a:t>Isotonic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117597" y="4323900"/>
            <a:ext cx="1844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.6M</a:t>
            </a:r>
          </a:p>
          <a:p>
            <a:r>
              <a:rPr lang="en-US" sz="2800" dirty="0" smtClean="0"/>
              <a:t>Isotonic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0" y="1099233"/>
            <a:ext cx="3923219" cy="417877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3366" y="4800954"/>
            <a:ext cx="11528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 Solutions are isotonic. 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No net movement of water. 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Cell size remains the same. </a:t>
            </a:r>
            <a:endParaRPr lang="en-US" sz="3200" dirty="0"/>
          </a:p>
        </p:txBody>
      </p:sp>
      <p:sp>
        <p:nvSpPr>
          <p:cNvPr id="20" name="Left-Right Arrow 19"/>
          <p:cNvSpPr/>
          <p:nvPr/>
        </p:nvSpPr>
        <p:spPr>
          <a:xfrm>
            <a:off x="4005652" y="3199994"/>
            <a:ext cx="815852" cy="338848"/>
          </a:xfrm>
          <a:prstGeom prst="left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30535" y="659541"/>
            <a:ext cx="10967245" cy="68545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35204" y="1123662"/>
            <a:ext cx="2729604" cy="366411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2302437" y="659541"/>
            <a:ext cx="5355525" cy="36396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202463" y="3248848"/>
            <a:ext cx="1514332" cy="244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2295924" y="2540452"/>
            <a:ext cx="1367783" cy="244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16795" y="2955719"/>
            <a:ext cx="2427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.2 M Hypotonic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221235" y="2196057"/>
            <a:ext cx="2149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.8 M Hypertonic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854865" y="4787776"/>
            <a:ext cx="78099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 Water moves out of cell. 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Cell gets smaller. </a:t>
            </a:r>
            <a:endParaRPr lang="en-US" sz="3200" dirty="0"/>
          </a:p>
        </p:txBody>
      </p:sp>
      <p:sp>
        <p:nvSpPr>
          <p:cNvPr id="13" name="Up Arrow 12"/>
          <p:cNvSpPr/>
          <p:nvPr/>
        </p:nvSpPr>
        <p:spPr>
          <a:xfrm>
            <a:off x="4811667" y="2564881"/>
            <a:ext cx="390796" cy="390838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8650" y="457200"/>
            <a:ext cx="5245100" cy="388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30250" y="4341616"/>
            <a:ext cx="84137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 Draw picture.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Label hypertonic, hypotonic or isotonic.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Draw arrows for which way water will move. 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What will happen to the size of the cell?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450167" y="1756833"/>
            <a:ext cx="1883833" cy="13123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50167" y="2286000"/>
            <a:ext cx="1481666" cy="11430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746500" y="2286000"/>
            <a:ext cx="1587500" cy="783167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4667249" y="2084916"/>
            <a:ext cx="529167" cy="4021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32916" y="1756833"/>
            <a:ext cx="963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</a:t>
            </a:r>
            <a:r>
              <a:rPr lang="en-US" sz="2400" dirty="0" smtClean="0"/>
              <a:t>3 M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00" y="603251"/>
            <a:ext cx="790575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Cell Membrane</a:t>
            </a:r>
          </a:p>
          <a:p>
            <a:pPr algn="ctr"/>
            <a:endParaRPr lang="en-US" sz="44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71500" y="1726635"/>
            <a:ext cx="790575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 smtClean="0"/>
              <a:t>Function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Also called the plasma membrane. </a:t>
            </a:r>
          </a:p>
          <a:p>
            <a:endParaRPr lang="en-US" sz="3200" dirty="0" smtClean="0"/>
          </a:p>
          <a:p>
            <a:r>
              <a:rPr lang="en-US" sz="3200" dirty="0" smtClean="0"/>
              <a:t>“Semi” or selectively permeable = regulates what goes in and out. </a:t>
            </a:r>
          </a:p>
          <a:p>
            <a:endParaRPr lang="en-US" sz="3200" dirty="0" smtClean="0"/>
          </a:p>
          <a:p>
            <a:pPr>
              <a:buFont typeface="Arial"/>
              <a:buChar char="•"/>
            </a:pPr>
            <a:r>
              <a:rPr lang="en-US" sz="3200" dirty="0" smtClean="0"/>
              <a:t> Keeps the inside in and the outside out. 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9590" y="603251"/>
            <a:ext cx="2204410" cy="1685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76250"/>
            <a:ext cx="835025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 smtClean="0"/>
              <a:t>Structure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Composed of a </a:t>
            </a:r>
            <a:r>
              <a:rPr lang="en-US" sz="3200" dirty="0" err="1" smtClean="0"/>
              <a:t>phospholipid</a:t>
            </a:r>
            <a:r>
              <a:rPr lang="en-US" sz="3200" dirty="0" smtClean="0"/>
              <a:t> </a:t>
            </a:r>
            <a:r>
              <a:rPr lang="en-US" sz="3200" dirty="0" err="1" smtClean="0"/>
              <a:t>bilayer</a:t>
            </a:r>
            <a:r>
              <a:rPr lang="en-US" sz="3200" dirty="0" smtClean="0"/>
              <a:t> with proteins. 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Each </a:t>
            </a:r>
            <a:r>
              <a:rPr lang="en-US" sz="3200" dirty="0" err="1" smtClean="0"/>
              <a:t>phospholipid</a:t>
            </a:r>
            <a:r>
              <a:rPr lang="en-US" sz="3200" dirty="0" smtClean="0"/>
              <a:t> has a </a:t>
            </a:r>
            <a:r>
              <a:rPr lang="en-US" sz="3200" u="sng" dirty="0" err="1" smtClean="0"/>
              <a:t>hydrophillic</a:t>
            </a:r>
            <a:r>
              <a:rPr lang="en-US" sz="3200" dirty="0" smtClean="0"/>
              <a:t> head (water loving) and a hydrophobic (water fearing) tail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946" y="3582361"/>
            <a:ext cx="3841554" cy="2918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4500" y="508000"/>
            <a:ext cx="8159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 Proteins are used to transport large molecules across the membrane. 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49" y="2190750"/>
            <a:ext cx="7971801" cy="349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238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Prefixes, Suffixes, and Vocabulary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61770" y="1448968"/>
            <a:ext cx="815792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  <a:buFont typeface="Arial"/>
              <a:buChar char="•"/>
            </a:pPr>
            <a:r>
              <a:rPr lang="en-US" sz="3200" b="1" u="sng" dirty="0" smtClean="0"/>
              <a:t> Diffusion </a:t>
            </a:r>
            <a:r>
              <a:rPr lang="en-US" sz="3200" dirty="0" smtClean="0"/>
              <a:t>= the movement of particles from a high concentration to a low concentration. </a:t>
            </a:r>
          </a:p>
          <a:p>
            <a:pPr>
              <a:spcAft>
                <a:spcPts val="2400"/>
              </a:spcAft>
              <a:buFont typeface="Arial"/>
              <a:buChar char="•"/>
            </a:pPr>
            <a:r>
              <a:rPr lang="en-US" sz="3200" b="1" u="sng" dirty="0" smtClean="0"/>
              <a:t> Osmosis </a:t>
            </a:r>
            <a:r>
              <a:rPr lang="en-US" sz="3200" dirty="0" smtClean="0"/>
              <a:t>= The diffusion of water. 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3200" dirty="0" smtClean="0"/>
              <a:t> </a:t>
            </a:r>
            <a:r>
              <a:rPr lang="en-US" sz="3200" b="1" u="sng" dirty="0" smtClean="0"/>
              <a:t>Hyper </a:t>
            </a:r>
            <a:r>
              <a:rPr lang="en-US" sz="3200" dirty="0" smtClean="0"/>
              <a:t>= high, over. 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3200" dirty="0" smtClean="0"/>
              <a:t> </a:t>
            </a:r>
            <a:r>
              <a:rPr lang="en-US" sz="3200" b="1" u="sng" dirty="0" smtClean="0"/>
              <a:t>Hypo</a:t>
            </a:r>
            <a:r>
              <a:rPr lang="en-US" sz="3200" dirty="0" smtClean="0"/>
              <a:t> = low, under. </a:t>
            </a:r>
          </a:p>
          <a:p>
            <a:pPr>
              <a:buFont typeface="Arial"/>
              <a:buChar char="•"/>
            </a:pPr>
            <a:r>
              <a:rPr lang="en-US" sz="3200" b="1" u="sng" dirty="0" smtClean="0"/>
              <a:t> </a:t>
            </a:r>
            <a:r>
              <a:rPr lang="en-US" sz="3200" b="1" u="sng" dirty="0" err="1" smtClean="0"/>
              <a:t>Iso</a:t>
            </a:r>
            <a:r>
              <a:rPr lang="en-US" sz="3200" b="1" u="sng" dirty="0" smtClean="0"/>
              <a:t> </a:t>
            </a:r>
            <a:r>
              <a:rPr lang="en-US" sz="3200" dirty="0" smtClean="0"/>
              <a:t>= equal.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499" y="3732045"/>
            <a:ext cx="2508251" cy="2949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483" y="357770"/>
            <a:ext cx="8316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dirty="0" smtClean="0"/>
              <a:t>What we already know…..</a:t>
            </a:r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93482" y="1161143"/>
            <a:ext cx="8750517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3200" dirty="0" smtClean="0"/>
              <a:t> All living things have 7 common characteristics. 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3200" dirty="0" smtClean="0"/>
              <a:t> All living organisms have cells and DNA.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3200" dirty="0" smtClean="0"/>
              <a:t> DNA contains all the genetic information for  living organisms. 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3200" dirty="0" smtClean="0"/>
              <a:t> Homeostasis is maintaining a stable, internal environment. </a:t>
            </a:r>
          </a:p>
          <a:p>
            <a:r>
              <a:rPr lang="en-US" sz="4000" dirty="0" smtClean="0"/>
              <a:t>How do living organisms               maintain homeostasis?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809" y="4228020"/>
            <a:ext cx="3023466" cy="2418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284" y="357770"/>
            <a:ext cx="85135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First, lets talk some chemistry….</a:t>
            </a:r>
          </a:p>
          <a:p>
            <a:endParaRPr lang="en-US" sz="4400" dirty="0" smtClean="0"/>
          </a:p>
          <a:p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68284" y="1278135"/>
            <a:ext cx="8513533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All particles have kinetic energy. 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Particles spread out by moving into available  space.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The movement is random. 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3200" dirty="0" smtClean="0"/>
              <a:t> The ultimate “goal” is for the particles to be evenly spread out in the space available. 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The particles want to reach </a:t>
            </a:r>
            <a:r>
              <a:rPr lang="en-US" sz="3200" u="sng" dirty="0" smtClean="0"/>
              <a:t>equilibrium</a:t>
            </a:r>
            <a:r>
              <a:rPr lang="en-US" sz="3200" dirty="0" smtClean="0"/>
              <a:t>. 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Equilibrium = all particles are equally distributed within a particular medium.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767" y="2460368"/>
            <a:ext cx="1924983" cy="1195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750" y="508000"/>
            <a:ext cx="81597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 little more chemistry…..</a:t>
            </a:r>
          </a:p>
          <a:p>
            <a:endParaRPr lang="en-US" sz="4400" dirty="0" smtClean="0"/>
          </a:p>
          <a:p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12750" y="1746250"/>
            <a:ext cx="81597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solution contains two basic parts: </a:t>
            </a:r>
          </a:p>
          <a:p>
            <a:endParaRPr lang="en-US" sz="3200" dirty="0" smtClean="0"/>
          </a:p>
          <a:p>
            <a:pPr>
              <a:buFont typeface="Arial"/>
              <a:buChar char="•"/>
            </a:pPr>
            <a:r>
              <a:rPr lang="en-US" sz="3200" dirty="0" smtClean="0"/>
              <a:t> </a:t>
            </a:r>
            <a:r>
              <a:rPr lang="en-US" sz="3200" u="sng" dirty="0" smtClean="0"/>
              <a:t>Solute</a:t>
            </a:r>
            <a:r>
              <a:rPr lang="en-US" sz="3200" dirty="0" smtClean="0"/>
              <a:t>: the particles or “stuff”               being dissolved. </a:t>
            </a:r>
          </a:p>
          <a:p>
            <a:pPr>
              <a:buFont typeface="Arial"/>
              <a:buChar char="•"/>
            </a:pPr>
            <a:endParaRPr lang="en-US" sz="3200" dirty="0" smtClean="0"/>
          </a:p>
          <a:p>
            <a:pPr>
              <a:buFont typeface="Arial"/>
              <a:buChar char="•"/>
            </a:pPr>
            <a:r>
              <a:rPr lang="en-US" sz="3200" dirty="0" smtClean="0"/>
              <a:t> </a:t>
            </a:r>
            <a:r>
              <a:rPr lang="en-US" sz="3200" u="sng" dirty="0" smtClean="0"/>
              <a:t>Solvent:</a:t>
            </a:r>
            <a:r>
              <a:rPr lang="en-US" sz="3200" dirty="0" smtClean="0"/>
              <a:t> dissolves the solute. </a:t>
            </a:r>
          </a:p>
          <a:p>
            <a:endParaRPr lang="en-US" sz="3200" dirty="0" smtClean="0"/>
          </a:p>
          <a:p>
            <a:r>
              <a:rPr lang="en-US" sz="3200" dirty="0" smtClean="0"/>
              <a:t>			</a:t>
            </a:r>
          </a:p>
          <a:p>
            <a:r>
              <a:rPr lang="en-US" sz="3200" dirty="0" smtClean="0"/>
              <a:t>Solute + Solvent = Solution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1365" y="2631658"/>
            <a:ext cx="2421135" cy="277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750" y="508000"/>
            <a:ext cx="1555750" cy="1663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150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Salt and sugar are separated by a barrier..</a:t>
            </a:r>
            <a:r>
              <a:rPr lang="en-US" sz="3200" dirty="0" smtClean="0"/>
              <a:t> </a:t>
            </a:r>
          </a:p>
          <a:p>
            <a:pPr algn="ctr">
              <a:buFont typeface="Arial"/>
              <a:buChar char="•"/>
            </a:pPr>
            <a:endParaRPr lang="en-US" sz="3200" dirty="0" smtClean="0"/>
          </a:p>
          <a:p>
            <a:pPr algn="ctr"/>
            <a:r>
              <a:rPr lang="en-US" sz="3200" dirty="0" smtClean="0"/>
              <a:t>What would happen if the barrier is removed?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32865"/>
            <a:ext cx="8752843" cy="218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750" y="508000"/>
            <a:ext cx="828675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3200" dirty="0" smtClean="0"/>
              <a:t> The final result is a completely homogenous mixture. 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The salt and sugar concentrations are spread evenly throughout the solution.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12750" y="5619750"/>
            <a:ext cx="82867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What if the barrier was a membrane?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0" y="3222730"/>
            <a:ext cx="7092950" cy="239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190" y="317526"/>
            <a:ext cx="86678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molecules of salt and sugar would move back and forth eventually evening out to equal concentrations on both sides.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7186"/>
            <a:ext cx="9143999" cy="309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6190" y="4977346"/>
            <a:ext cx="832200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The solutions are called isotonic. </a:t>
            </a:r>
          </a:p>
          <a:p>
            <a:r>
              <a:rPr lang="en-US" sz="3200" u="sng" dirty="0" smtClean="0"/>
              <a:t>Isotonic</a:t>
            </a:r>
            <a:r>
              <a:rPr lang="en-US" sz="3200" dirty="0" smtClean="0"/>
              <a:t> = have an equal concentration on both sides of the membrane.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785" y="430928"/>
            <a:ext cx="8526085" cy="5663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if the molecules are too big to fit through the membrane?</a:t>
            </a:r>
          </a:p>
          <a:p>
            <a:endParaRPr lang="en-US" sz="3200" dirty="0" smtClean="0"/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If the particles cannot move, then the solvent (usually water) will move. 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The solute stays on one side or the other side of the membrane. </a:t>
            </a:r>
          </a:p>
          <a:p>
            <a:pPr>
              <a:buFont typeface="Arial"/>
              <a:buChar char="•"/>
            </a:pPr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94785" y="4445368"/>
            <a:ext cx="85260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 This is a special type of diffusion called osmosis. </a:t>
            </a:r>
          </a:p>
          <a:p>
            <a:pPr>
              <a:buFont typeface="Arial"/>
              <a:buChar char="•"/>
            </a:pPr>
            <a:endParaRPr lang="en-US" sz="3200" dirty="0" smtClean="0"/>
          </a:p>
          <a:p>
            <a:r>
              <a:rPr lang="en-US" sz="3200" u="sng" dirty="0" smtClean="0"/>
              <a:t>Osmosis</a:t>
            </a:r>
            <a:r>
              <a:rPr lang="en-US" sz="3200" dirty="0" smtClean="0"/>
              <a:t> = the diffusion of water.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2358</TotalTime>
  <Words>689</Words>
  <Application>Microsoft Macintosh PowerPoint</Application>
  <PresentationFormat>On-screen Show (4:3)</PresentationFormat>
  <Paragraphs>101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System Administrator</dc:creator>
  <cp:lastModifiedBy>Andrea Michlovitch-Clark</cp:lastModifiedBy>
  <cp:revision>30</cp:revision>
  <cp:lastPrinted>2013-09-12T14:34:14Z</cp:lastPrinted>
  <dcterms:created xsi:type="dcterms:W3CDTF">2012-02-08T18:25:07Z</dcterms:created>
  <dcterms:modified xsi:type="dcterms:W3CDTF">2013-09-12T15:36:52Z</dcterms:modified>
</cp:coreProperties>
</file>