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5" r:id="rId11"/>
    <p:sldId id="280" r:id="rId12"/>
    <p:sldId id="266" r:id="rId13"/>
    <p:sldId id="267" r:id="rId14"/>
    <p:sldId id="281" r:id="rId15"/>
    <p:sldId id="268" r:id="rId16"/>
    <p:sldId id="282" r:id="rId17"/>
    <p:sldId id="269" r:id="rId18"/>
    <p:sldId id="270" r:id="rId19"/>
    <p:sldId id="283" r:id="rId20"/>
    <p:sldId id="271" r:id="rId21"/>
    <p:sldId id="272" r:id="rId22"/>
    <p:sldId id="273" r:id="rId23"/>
    <p:sldId id="27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20141-A0F3-0443-8C92-D57CFD581D45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241" y="112951"/>
            <a:ext cx="801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Characteristics of Life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41" y="1036280"/>
            <a:ext cx="3253810" cy="28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08" y="1036281"/>
            <a:ext cx="4217819" cy="2817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3927255"/>
            <a:ext cx="4098945" cy="293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93" y="308900"/>
            <a:ext cx="858188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dirty="0" smtClean="0"/>
              <a:t>3. Living things reproduce themselves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Two types of reproduction: 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1. </a:t>
            </a:r>
            <a:r>
              <a:rPr lang="en-US" sz="3200" u="sng" dirty="0" smtClean="0"/>
              <a:t>Sexual</a:t>
            </a:r>
            <a:r>
              <a:rPr lang="en-US" sz="3200" dirty="0" smtClean="0"/>
              <a:t>: male and female combine cells to create a new individual.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2. </a:t>
            </a:r>
            <a:r>
              <a:rPr lang="en-US" sz="3200" u="sng" dirty="0" smtClean="0"/>
              <a:t>Asexual</a:t>
            </a:r>
            <a:r>
              <a:rPr lang="en-US" sz="3200" dirty="0" smtClean="0"/>
              <a:t>: without sex. A cell grows, copies its DNA, and splits into 2 new cells.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Each cell is an exact copy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Bacteria do this!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3" y="279694"/>
            <a:ext cx="3332222" cy="2795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395" y="348089"/>
            <a:ext cx="3966759" cy="2727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79" y="3606800"/>
            <a:ext cx="4220965" cy="281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20" y="343222"/>
            <a:ext cx="85990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400" dirty="0" smtClean="0"/>
              <a:t>4. Living things grow and develop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Growth and development are the processes that allow a baby to become an adult and eventually reproduce.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All organisms have their unique patterns of growth and development.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09" y="4452039"/>
            <a:ext cx="4472148" cy="219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28" y="3967383"/>
            <a:ext cx="3579543" cy="2681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31" y="429027"/>
            <a:ext cx="8341593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5. Living things take energy from the environment and change it from one form to another. </a:t>
            </a:r>
          </a:p>
          <a:p>
            <a:endParaRPr lang="en-US" sz="3200" dirty="0" smtClean="0"/>
          </a:p>
          <a:p>
            <a:pPr>
              <a:spcAft>
                <a:spcPts val="2400"/>
              </a:spcAft>
            </a:pPr>
            <a:r>
              <a:rPr lang="en-US" sz="3200" dirty="0" smtClean="0"/>
              <a:t>Photosynthesis: Plants convert light energy into chemical energy. </a:t>
            </a:r>
          </a:p>
          <a:p>
            <a:pPr algn="ctr"/>
            <a:r>
              <a:rPr lang="en-US" sz="2800" dirty="0" smtClean="0"/>
              <a:t>Light energy + water + carbon dioxide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dirty="0" smtClean="0"/>
              <a:t>Sugar and oxygen gas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Occurs in plant cells in specialized structures called chloroplasts. </a:t>
            </a:r>
          </a:p>
          <a:p>
            <a:r>
              <a:rPr lang="en-US" sz="4400" dirty="0" smtClean="0"/>
              <a:t> </a:t>
            </a:r>
            <a:endParaRPr lang="en-US" sz="4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55152" y="4976715"/>
            <a:ext cx="308947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2" y="498240"/>
            <a:ext cx="4741515" cy="567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02" y="498240"/>
            <a:ext cx="4433898" cy="2830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823" y="3782361"/>
            <a:ext cx="3261536" cy="212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12" y="326061"/>
            <a:ext cx="8478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Cellular Respiration: Cells turn food into usable energy (ATP: adenosine </a:t>
            </a:r>
            <a:r>
              <a:rPr lang="en-US" sz="3200" dirty="0" err="1" smtClean="0"/>
              <a:t>triphosphate</a:t>
            </a:r>
            <a:r>
              <a:rPr lang="en-US" sz="3200" dirty="0" smtClean="0"/>
              <a:t>).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Sugar + Oxygen gas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Carbon dioxide + water + ATP </a:t>
            </a:r>
          </a:p>
          <a:p>
            <a:pPr algn="ctr"/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Occurs in animal cells in                 specialized structures called mitochondria.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89479" y="2608485"/>
            <a:ext cx="28835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993" y="3701090"/>
            <a:ext cx="2571128" cy="271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69" y="0"/>
            <a:ext cx="4614845" cy="662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39" y="343222"/>
            <a:ext cx="878356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 smtClean="0"/>
              <a:t>6. Living things respond to stimuli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Stimuli: anything in the environment that causes an organism to react. </a:t>
            </a:r>
          </a:p>
          <a:p>
            <a:r>
              <a:rPr lang="en-US" sz="3200" dirty="0" smtClean="0"/>
              <a:t>Response: reaction to a stimulus.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439" y="3308976"/>
            <a:ext cx="3694897" cy="29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85" y="3308976"/>
            <a:ext cx="4460248" cy="297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7" y="360383"/>
            <a:ext cx="8633377" cy="512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7. Living things are adapted</a:t>
            </a:r>
          </a:p>
          <a:p>
            <a:endParaRPr lang="en-US" sz="44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Each organism fills a niche.</a:t>
            </a:r>
          </a:p>
          <a:p>
            <a:endParaRPr lang="en-US" sz="3200" dirty="0" smtClean="0"/>
          </a:p>
          <a:p>
            <a:pPr>
              <a:spcAft>
                <a:spcPts val="1800"/>
              </a:spcAft>
            </a:pPr>
            <a:r>
              <a:rPr lang="en-US" sz="3200" u="sng" dirty="0" smtClean="0"/>
              <a:t>Niche</a:t>
            </a:r>
            <a:r>
              <a:rPr lang="en-US" sz="3200" dirty="0" smtClean="0"/>
              <a:t>: the role an organism plays in its environment. </a:t>
            </a:r>
          </a:p>
          <a:p>
            <a:r>
              <a:rPr lang="en-US" sz="3200" dirty="0" smtClean="0"/>
              <a:t>Examples: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Worms are adapted to live underground.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Whales are adapted to live in the ocean.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6" y="1120637"/>
            <a:ext cx="8236652" cy="432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85" y="497671"/>
            <a:ext cx="880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Prefixes, Suffixes and Vocabulary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38985" y="1595980"/>
            <a:ext cx="848319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 </a:t>
            </a:r>
            <a:r>
              <a:rPr lang="en-US" sz="3200" u="sng" dirty="0" smtClean="0"/>
              <a:t>Bio</a:t>
            </a:r>
            <a:r>
              <a:rPr lang="en-US" sz="3200" dirty="0" smtClean="0"/>
              <a:t>- = life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-</a:t>
            </a:r>
            <a:r>
              <a:rPr lang="en-US" sz="3200" u="sng" dirty="0" err="1" smtClean="0"/>
              <a:t>ology</a:t>
            </a:r>
            <a:r>
              <a:rPr lang="en-US" sz="3200" dirty="0" smtClean="0"/>
              <a:t> = the study of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-</a:t>
            </a:r>
            <a:r>
              <a:rPr lang="en-US" sz="3200" u="sng" dirty="0" err="1" smtClean="0"/>
              <a:t>ist</a:t>
            </a:r>
            <a:r>
              <a:rPr lang="en-US" sz="3200" u="sng" dirty="0" smtClean="0"/>
              <a:t> </a:t>
            </a:r>
            <a:r>
              <a:rPr lang="en-US" sz="3200" dirty="0" smtClean="0"/>
              <a:t>= one who performs a specialized action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A</a:t>
            </a:r>
            <a:r>
              <a:rPr lang="en-US" sz="3200" dirty="0" smtClean="0"/>
              <a:t>- without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err="1" smtClean="0"/>
              <a:t>Homeo</a:t>
            </a:r>
            <a:r>
              <a:rPr lang="en-US" sz="3200" u="sng" dirty="0" smtClean="0"/>
              <a:t>/homo</a:t>
            </a:r>
            <a:r>
              <a:rPr lang="en-US" sz="3200" dirty="0" smtClean="0"/>
              <a:t>- = the same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err="1" smtClean="0"/>
              <a:t>Uni</a:t>
            </a:r>
            <a:r>
              <a:rPr lang="en-US" sz="3200" u="sng" dirty="0" smtClean="0"/>
              <a:t>- </a:t>
            </a:r>
            <a:r>
              <a:rPr lang="en-US" sz="3200" dirty="0" smtClean="0"/>
              <a:t>= one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Multi-</a:t>
            </a:r>
            <a:r>
              <a:rPr lang="en-US" sz="3200" dirty="0" smtClean="0"/>
              <a:t> = 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48" y="394705"/>
            <a:ext cx="8530395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can we prove that something is alive??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3200" dirty="0" smtClean="0"/>
              <a:t>Review the 7 characteristics of life!!</a:t>
            </a:r>
            <a:endParaRPr lang="en-US" sz="3200" dirty="0"/>
          </a:p>
        </p:txBody>
      </p:sp>
      <p:pic>
        <p:nvPicPr>
          <p:cNvPr id="3" name="Picture 2" descr="PC04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306" y="2110814"/>
            <a:ext cx="5152423" cy="327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767" y="308900"/>
            <a:ext cx="8410248" cy="623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Proof that Marley is alive!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Living things are made of cells and have DNA.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is made of millions of cells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Living things are homeostatic.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maintains a constant body temperature of 104 degrees F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Living things reproduce themselves. </a:t>
            </a:r>
          </a:p>
          <a:p>
            <a:r>
              <a:rPr lang="en-US" sz="2800" i="1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had the ability to create puppies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Living things grow and develop. </a:t>
            </a:r>
          </a:p>
          <a:p>
            <a:r>
              <a:rPr lang="en-US" sz="32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grew up from being a puppy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93" y="343222"/>
            <a:ext cx="86333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293" y="343222"/>
            <a:ext cx="863337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Living things take energy from the environment and change it from one form to another. </a:t>
            </a:r>
          </a:p>
          <a:p>
            <a:r>
              <a:rPr lang="en-US" sz="28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eats food and converts it to ATP through the process of cellular respiration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Living organisms respond to stimuli.</a:t>
            </a:r>
          </a:p>
          <a:p>
            <a:r>
              <a:rPr lang="en-US" sz="2800" b="1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barks when someone knocks on our front door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Living things are adapted.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is adapted to swim, his toes are webbed!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603" y="394705"/>
            <a:ext cx="841024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Try this in your notes: </a:t>
            </a:r>
          </a:p>
          <a:p>
            <a:pPr algn="ctr"/>
            <a:r>
              <a:rPr lang="en-US" sz="4400" dirty="0" smtClean="0"/>
              <a:t>Is </a:t>
            </a:r>
            <a:r>
              <a:rPr lang="en-US" sz="4400" dirty="0" smtClean="0"/>
              <a:t>a Lawn Mower living…</a:t>
            </a:r>
          </a:p>
          <a:p>
            <a:pPr algn="ctr"/>
            <a:r>
              <a:rPr lang="en-US" sz="4400" dirty="0" smtClean="0"/>
              <a:t>PROVE it!!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3200" dirty="0" smtClean="0"/>
              <a:t>Use the 7 characteristics of life…how many does it satisfy???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55" y="1983305"/>
            <a:ext cx="2607204" cy="260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29" y="303307"/>
            <a:ext cx="830610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 smtClean="0"/>
              <a:t>Here is a tough question…</a:t>
            </a:r>
          </a:p>
          <a:p>
            <a:pPr algn="ctr">
              <a:spcAft>
                <a:spcPts val="3000"/>
              </a:spcAft>
            </a:pPr>
            <a:r>
              <a:rPr lang="en-US" sz="4400" dirty="0" smtClean="0"/>
              <a:t>Is a seed alive?</a:t>
            </a:r>
            <a:r>
              <a:rPr lang="en-US" sz="4400" dirty="0" smtClean="0"/>
              <a:t>?</a:t>
            </a:r>
            <a:endParaRPr lang="en-US" sz="4400" dirty="0"/>
          </a:p>
          <a:p>
            <a:pPr algn="ctr">
              <a:spcAft>
                <a:spcPts val="3000"/>
              </a:spcAft>
            </a:pPr>
            <a:r>
              <a:rPr lang="en-US" sz="3200" dirty="0" smtClean="0"/>
              <a:t>In your notes answer yes or no and support with the characteristics of life. 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85" y="3482702"/>
            <a:ext cx="4677871" cy="311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621" y="377544"/>
            <a:ext cx="856472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Life is…</a:t>
            </a:r>
            <a:endParaRPr lang="en-US" sz="32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A set of chemical reactions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A series of physical activities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integration of the chemical                 and physical laws of the universe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Life does not exist in the abstract…. Only dead and alive… </a:t>
            </a:r>
          </a:p>
          <a:p>
            <a:endParaRPr lang="en-US" sz="3200" dirty="0" smtClean="0"/>
          </a:p>
          <a:p>
            <a:r>
              <a:rPr lang="en-US" sz="3200" dirty="0" smtClean="0"/>
              <a:t>So… how do we tell inanimate objects from living objects??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69" y="377543"/>
            <a:ext cx="2673731" cy="336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84" y="240255"/>
            <a:ext cx="8496068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All living things have 7 common characteristics 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Living things…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dirty="0" smtClean="0"/>
              <a:t>Are made of </a:t>
            </a:r>
            <a:r>
              <a:rPr lang="en-US" sz="3200" u="sng" dirty="0" smtClean="0"/>
              <a:t>cells</a:t>
            </a:r>
            <a:r>
              <a:rPr lang="en-US" sz="3200" dirty="0" smtClean="0"/>
              <a:t> and have </a:t>
            </a:r>
            <a:r>
              <a:rPr lang="en-US" sz="3200" u="sng" dirty="0" smtClean="0"/>
              <a:t>DNA.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dirty="0" smtClean="0"/>
              <a:t>Are </a:t>
            </a:r>
            <a:r>
              <a:rPr lang="en-US" sz="3200" u="sng" dirty="0" smtClean="0"/>
              <a:t>homeostatic.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u="sng" dirty="0" smtClean="0"/>
              <a:t>Reproduce</a:t>
            </a:r>
            <a:r>
              <a:rPr lang="en-US" sz="3200" dirty="0" smtClean="0"/>
              <a:t> themselves.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u="sng" dirty="0" smtClean="0"/>
              <a:t>Grow</a:t>
            </a:r>
            <a:r>
              <a:rPr lang="en-US" sz="3200" dirty="0" smtClean="0"/>
              <a:t> and </a:t>
            </a:r>
            <a:r>
              <a:rPr lang="en-US" sz="3200" u="sng" dirty="0" smtClean="0"/>
              <a:t>develop.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dirty="0" smtClean="0"/>
              <a:t>Take </a:t>
            </a:r>
            <a:r>
              <a:rPr lang="en-US" sz="3200" u="sng" dirty="0" smtClean="0"/>
              <a:t>energy</a:t>
            </a:r>
            <a:r>
              <a:rPr lang="en-US" sz="3200" dirty="0" smtClean="0"/>
              <a:t> from the environment and </a:t>
            </a:r>
            <a:r>
              <a:rPr lang="en-US" sz="3200" u="sng" dirty="0" smtClean="0"/>
              <a:t>change it from one form to another.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u="sng" dirty="0" smtClean="0"/>
              <a:t>Respond </a:t>
            </a:r>
            <a:r>
              <a:rPr lang="en-US" sz="3200" dirty="0" smtClean="0"/>
              <a:t>to stimuli.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Are </a:t>
            </a:r>
            <a:r>
              <a:rPr lang="en-US" sz="3200" u="sng" dirty="0" smtClean="0"/>
              <a:t>adapted.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48" y="333137"/>
            <a:ext cx="8547559" cy="603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/>
              <a:t>Living things are made of cells and have DNA  </a:t>
            </a:r>
          </a:p>
          <a:p>
            <a:pPr marL="742950" indent="-742950"/>
            <a:endParaRPr lang="en-US" sz="3200" dirty="0" smtClean="0"/>
          </a:p>
          <a:p>
            <a:pPr marL="742950" indent="-742950">
              <a:spcAft>
                <a:spcPts val="1200"/>
              </a:spcAft>
            </a:pPr>
            <a:r>
              <a:rPr lang="en-US" sz="3200" u="sng" dirty="0" smtClean="0"/>
              <a:t>Cells</a:t>
            </a:r>
            <a:r>
              <a:rPr lang="en-US" sz="3200" dirty="0" smtClean="0"/>
              <a:t>: the basic units of structure and function.</a:t>
            </a:r>
          </a:p>
          <a:p>
            <a:pPr marL="742950" indent="-742950">
              <a:buAutoNum type="alphaLcPeriod"/>
            </a:pPr>
            <a:r>
              <a:rPr lang="en-US" sz="3200" u="sng" dirty="0" smtClean="0"/>
              <a:t>Unicellular</a:t>
            </a:r>
            <a:r>
              <a:rPr lang="en-US" sz="3200" dirty="0" smtClean="0"/>
              <a:t>: one cell that performs all functions of life.</a:t>
            </a:r>
          </a:p>
          <a:p>
            <a:pPr marL="742950" indent="-742950"/>
            <a:endParaRPr lang="en-US" sz="3200" dirty="0" smtClean="0"/>
          </a:p>
          <a:p>
            <a:pPr marL="742950" indent="-742950">
              <a:buAutoNum type="alphaLcPeriod"/>
            </a:pPr>
            <a:r>
              <a:rPr lang="en-US" sz="3200" u="sng" dirty="0" smtClean="0"/>
              <a:t>Multi-cellular</a:t>
            </a:r>
            <a:r>
              <a:rPr lang="en-US" sz="3200" dirty="0" smtClean="0"/>
              <a:t>: made up of many cells. </a:t>
            </a:r>
          </a:p>
          <a:p>
            <a:pPr marL="742950" indent="-742950"/>
            <a:endParaRPr lang="en-US" sz="3200" dirty="0" smtClean="0"/>
          </a:p>
          <a:p>
            <a:pPr marL="742950" indent="-742950"/>
            <a:r>
              <a:rPr lang="en-US" sz="3200" dirty="0" smtClean="0"/>
              <a:t>There is a hierarchy of structure with basic parts grouped into larger and larger assemblages.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5" y="147529"/>
            <a:ext cx="3479800" cy="3343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4" y="3672273"/>
            <a:ext cx="3955835" cy="265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70" y="128909"/>
            <a:ext cx="3361659" cy="3361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870" y="3672274"/>
            <a:ext cx="3543364" cy="2656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40" y="474588"/>
            <a:ext cx="6112704" cy="6112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49196"/>
            <a:ext cx="1733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Write this down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0339" y="3273275"/>
            <a:ext cx="10469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12" y="308900"/>
            <a:ext cx="853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DNA= Deoxyribonucleic Acid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6112" y="5491548"/>
            <a:ext cx="8530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structure of DNA is </a:t>
            </a:r>
            <a:r>
              <a:rPr lang="en-US" sz="3200" u="sng" dirty="0" smtClean="0"/>
              <a:t>double helix </a:t>
            </a:r>
            <a:r>
              <a:rPr lang="en-US" sz="3200" dirty="0" smtClean="0"/>
              <a:t>and it is found in every living cell.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89" y="1281642"/>
            <a:ext cx="4121949" cy="4121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48" y="1281642"/>
            <a:ext cx="4121949" cy="412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7" y="308900"/>
            <a:ext cx="858188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400" dirty="0" smtClean="0"/>
              <a:t>2. Living things are homeostatic</a:t>
            </a:r>
          </a:p>
          <a:p>
            <a:pPr>
              <a:spcAft>
                <a:spcPts val="1200"/>
              </a:spcAft>
            </a:pPr>
            <a:r>
              <a:rPr lang="en-US" sz="3200" u="sng" dirty="0" smtClean="0"/>
              <a:t>Homeostasis</a:t>
            </a:r>
            <a:r>
              <a:rPr lang="en-US" sz="3200" dirty="0" smtClean="0"/>
              <a:t>: maintaining a stable internal environment.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Keep the inside world different than the outside world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Shivering when cold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Sweating when hot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Feedback loops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Skin injuries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74" y="3053962"/>
            <a:ext cx="2427116" cy="380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AA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11001</TotalTime>
  <Words>745</Words>
  <Application>Microsoft Macintosh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admin admin</cp:lastModifiedBy>
  <cp:revision>26</cp:revision>
  <dcterms:created xsi:type="dcterms:W3CDTF">2012-01-18T18:25:53Z</dcterms:created>
  <dcterms:modified xsi:type="dcterms:W3CDTF">2015-08-14T04:25:53Z</dcterms:modified>
</cp:coreProperties>
</file>