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86" r:id="rId4"/>
    <p:sldId id="258" r:id="rId5"/>
    <p:sldId id="287" r:id="rId6"/>
    <p:sldId id="288" r:id="rId7"/>
    <p:sldId id="259" r:id="rId8"/>
    <p:sldId id="289" r:id="rId9"/>
    <p:sldId id="260" r:id="rId10"/>
    <p:sldId id="290" r:id="rId11"/>
    <p:sldId id="261" r:id="rId12"/>
    <p:sldId id="291" r:id="rId13"/>
    <p:sldId id="262" r:id="rId14"/>
    <p:sldId id="292" r:id="rId15"/>
    <p:sldId id="263" r:id="rId16"/>
    <p:sldId id="293" r:id="rId17"/>
    <p:sldId id="264" r:id="rId18"/>
    <p:sldId id="294" r:id="rId19"/>
    <p:sldId id="295" r:id="rId20"/>
    <p:sldId id="265" r:id="rId21"/>
    <p:sldId id="266" r:id="rId22"/>
    <p:sldId id="296" r:id="rId23"/>
    <p:sldId id="297" r:id="rId24"/>
    <p:sldId id="267" r:id="rId25"/>
    <p:sldId id="268" r:id="rId26"/>
    <p:sldId id="298" r:id="rId27"/>
    <p:sldId id="269" r:id="rId28"/>
    <p:sldId id="272" r:id="rId29"/>
    <p:sldId id="299" r:id="rId30"/>
    <p:sldId id="273" r:id="rId31"/>
    <p:sldId id="300" r:id="rId32"/>
    <p:sldId id="274" r:id="rId33"/>
    <p:sldId id="275" r:id="rId34"/>
    <p:sldId id="270" r:id="rId35"/>
    <p:sldId id="301" r:id="rId36"/>
    <p:sldId id="276" r:id="rId37"/>
    <p:sldId id="277" r:id="rId38"/>
    <p:sldId id="279" r:id="rId39"/>
    <p:sldId id="302" r:id="rId40"/>
    <p:sldId id="303" r:id="rId41"/>
    <p:sldId id="280" r:id="rId42"/>
    <p:sldId id="281" r:id="rId43"/>
    <p:sldId id="306" r:id="rId44"/>
    <p:sldId id="304" r:id="rId45"/>
    <p:sldId id="305" r:id="rId46"/>
    <p:sldId id="307" r:id="rId47"/>
    <p:sldId id="278" r:id="rId48"/>
    <p:sldId id="309" r:id="rId49"/>
    <p:sldId id="308" r:id="rId50"/>
    <p:sldId id="282" r:id="rId51"/>
    <p:sldId id="310" r:id="rId52"/>
    <p:sldId id="311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7CFB-05DC-BD44-BB99-A65B488D63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66041-5436-264B-BB67-14C299EA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2D68B-8EA6-F74D-9687-60F11623E1E5}" type="slidenum">
              <a:rPr lang="en-US"/>
              <a:pPr/>
              <a:t>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732DD-E6F1-CB44-88D8-00606F38185E}" type="slidenum">
              <a:rPr lang="en-US"/>
              <a:pPr/>
              <a:t>19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B5D85-E9FC-704E-97AD-0DD9B5965253}" type="slidenum">
              <a:rPr lang="en-US"/>
              <a:pPr/>
              <a:t>22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CE547-EE92-074E-9210-4BD0068F38BF}" type="slidenum">
              <a:rPr lang="en-US"/>
              <a:pPr/>
              <a:t>23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245DB-B1E8-1046-9ECE-08F7DC552873}" type="slidenum">
              <a:rPr lang="en-US"/>
              <a:pPr/>
              <a:t>26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CEAA8-B7A6-234F-9E45-ACAAD442CE06}" type="slidenum">
              <a:rPr lang="en-US"/>
              <a:pPr/>
              <a:t>29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2B924-5980-B842-AA5E-2A67A486C699}" type="slidenum">
              <a:rPr lang="en-US"/>
              <a:pPr/>
              <a:t>31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0942C-0146-2344-A863-8C84F839B577}" type="slidenum">
              <a:rPr lang="en-US"/>
              <a:pPr/>
              <a:t>35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9A838-A716-7544-BC56-3BBEB560DA25}" type="slidenum">
              <a:rPr lang="en-US"/>
              <a:pPr/>
              <a:t>39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2BC70-B683-A441-A27D-AE7C46108D9A}" type="slidenum">
              <a:rPr lang="en-US"/>
              <a:pPr/>
              <a:t>40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3108D-905C-FF44-A41F-B11FCD63E01E}" type="slidenum">
              <a:rPr lang="en-US"/>
              <a:pPr/>
              <a:t>43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07CA9-FD4F-724E-9935-822787AD785A}" type="slidenum">
              <a:rPr lang="en-US"/>
              <a:pPr/>
              <a:t>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5454E-196C-364B-9119-AC55EEF589BD}" type="slidenum">
              <a:rPr lang="en-US"/>
              <a:pPr/>
              <a:t>44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C1232-911D-6444-84D7-88DF4AEB3A38}" type="slidenum">
              <a:rPr lang="en-US"/>
              <a:pPr/>
              <a:t>45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88FCC-E945-6C4E-8864-13AA6933B01B}" type="slidenum">
              <a:rPr lang="en-US"/>
              <a:pPr/>
              <a:t>46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8E06E-8047-C244-815C-04F2EC0D5097}" type="slidenum">
              <a:rPr lang="en-US"/>
              <a:pPr/>
              <a:t>48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267D-BD77-C048-B879-3E05983BA37C}" type="slidenum">
              <a:rPr lang="en-US"/>
              <a:pPr/>
              <a:t>49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175B4-ED68-7146-BF09-2E2BAA3BDED9}" type="slidenum">
              <a:rPr lang="en-US"/>
              <a:pPr/>
              <a:t>51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FAB08-4FC9-554D-8266-F9F58A2F44A7}" type="slidenum">
              <a:rPr lang="en-US"/>
              <a:pPr/>
              <a:t>52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3BE03-32DA-5C43-8E6F-F7CC908E8AC5}" type="slidenum">
              <a:rPr lang="en-US"/>
              <a:pPr/>
              <a:t>53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710B7-3EBB-DA41-A6FD-5E47714AA033}" type="slidenum">
              <a:rPr lang="en-US"/>
              <a:pPr/>
              <a:t>54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DD5FD-48E1-FB4B-B254-2DF5DA9D942E}" type="slidenum">
              <a:rPr lang="en-US"/>
              <a:pPr/>
              <a:t>55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5E6C3-A361-9E46-8459-9A1D76B06F58}" type="slidenum">
              <a:rPr lang="en-US"/>
              <a:pPr/>
              <a:t>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F0F9-EBE3-2145-A885-956690FA17C9}" type="slidenum">
              <a:rPr lang="en-US"/>
              <a:pPr/>
              <a:t>56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99830-D5F7-C14F-AAC4-E51EAF71F92F}" type="slidenum">
              <a:rPr lang="en-US"/>
              <a:pPr/>
              <a:t>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3E9B6-2142-0246-BD3F-B6935D9EA2D7}" type="slidenum">
              <a:rPr lang="en-US"/>
              <a:pPr/>
              <a:t>10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BBC5A-258B-9B45-8D1A-5C46A452E369}" type="slidenum">
              <a:rPr lang="en-US"/>
              <a:pPr/>
              <a:t>12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EE47E-E79B-A34F-97CB-D57538AF0C40}" type="slidenum">
              <a:rPr lang="en-US"/>
              <a:pPr/>
              <a:t>14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732DD-E6F1-CB44-88D8-00606F38185E}" type="slidenum">
              <a:rPr lang="en-US"/>
              <a:pPr/>
              <a:t>16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EE47E-E79B-A34F-97CB-D57538AF0C40}" type="slidenum">
              <a:rPr lang="en-US"/>
              <a:pPr/>
              <a:t>18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5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6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0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3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D18D9-EFAB-DE43-9A5F-F54D11CB8A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5F03-F597-134E-9757-89ED47BE8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173" y="281251"/>
            <a:ext cx="7838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Chapter 3</a:t>
            </a:r>
          </a:p>
          <a:p>
            <a:pPr algn="ctr"/>
            <a:r>
              <a:rPr lang="en-US" sz="4400" dirty="0" smtClean="0"/>
              <a:t>Ecosystem Ecology</a:t>
            </a:r>
            <a:endParaRPr lang="en-US" sz="4400" dirty="0"/>
          </a:p>
        </p:txBody>
      </p:sp>
      <p:pic>
        <p:nvPicPr>
          <p:cNvPr id="3" name="Picture 2" descr="figure_03_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50" y="1950399"/>
            <a:ext cx="6709093" cy="490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0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3_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9700"/>
            <a:ext cx="78486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07" y="445829"/>
            <a:ext cx="8269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Cellular Respiration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72907" y="1621197"/>
            <a:ext cx="8269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Consumers/Heterotrophs eat plants and other animals and gain energy from the chemical energy.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86279" y="3634183"/>
            <a:ext cx="743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----</a:t>
            </a:r>
            <a:r>
              <a:rPr lang="en-US" sz="3200" dirty="0" smtClean="0">
                <a:sym typeface="Wingdings"/>
              </a:rPr>
              <a:t> 6H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 + 6CO</a:t>
            </a:r>
            <a:r>
              <a:rPr lang="en-US" sz="3200" baseline="-25000" dirty="0" smtClean="0">
                <a:sym typeface="Wingdings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902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3_04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8531225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58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396" y="229670"/>
            <a:ext cx="822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Trophic Levels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9396" y="999111"/>
            <a:ext cx="8228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Successive levels of organisms consuming each other. </a:t>
            </a:r>
          </a:p>
          <a:p>
            <a:endParaRPr lang="en-US" sz="3200" dirty="0"/>
          </a:p>
          <a:p>
            <a:r>
              <a:rPr lang="en-US" sz="3200" dirty="0" smtClean="0"/>
              <a:t>Primary Consumers: Herbivores that consume producers. 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r>
              <a:rPr lang="en-US" sz="3200" dirty="0" smtClean="0"/>
              <a:t>Secondary Consumers: Carnivores that eat primary consumers. 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Tertiary Consumers: Carnivores that eat secondary consumers.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00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figure_0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39725"/>
            <a:ext cx="8535987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3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442" y="459339"/>
            <a:ext cx="8052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Detritivores</a:t>
            </a:r>
            <a:r>
              <a:rPr lang="en-US" sz="3200" dirty="0" smtClean="0"/>
              <a:t>: break down dead tissues and waste products. </a:t>
            </a:r>
          </a:p>
          <a:p>
            <a:endParaRPr lang="en-US" sz="3200" dirty="0"/>
          </a:p>
          <a:p>
            <a:r>
              <a:rPr lang="en-US" sz="3200" dirty="0" smtClean="0"/>
              <a:t>Scavengers: carnivores that consume dead animals. </a:t>
            </a:r>
          </a:p>
          <a:p>
            <a:endParaRPr lang="en-US" sz="3200" dirty="0"/>
          </a:p>
          <a:p>
            <a:r>
              <a:rPr lang="en-US" sz="3200" dirty="0" smtClean="0"/>
              <a:t>Decomposers: fungi and bacteria that complete the breakdown process by recycling nutrients.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442" y="4808626"/>
            <a:ext cx="8362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Very important to an ecosystem. They recycle organic matter and energy. They also and get rid of dead animals and waste products.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48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39700"/>
            <a:ext cx="70754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7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26" y="310729"/>
            <a:ext cx="8404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Food Chains vs. Food Webs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72907" y="1445567"/>
            <a:ext cx="8079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Food Chain</a:t>
            </a:r>
            <a:r>
              <a:rPr lang="en-US" sz="3200" dirty="0" smtClean="0"/>
              <a:t>: shows 1 interaction of the flow of energy and matter move through trophic levels. </a:t>
            </a:r>
          </a:p>
          <a:p>
            <a:endParaRPr lang="en-US" sz="3200" dirty="0"/>
          </a:p>
          <a:p>
            <a:r>
              <a:rPr lang="en-US" sz="3200" u="sng" dirty="0" smtClean="0"/>
              <a:t>Food Web</a:t>
            </a:r>
            <a:r>
              <a:rPr lang="en-US" sz="3200" dirty="0" smtClean="0"/>
              <a:t>: shows all possible interactions within an ecosystem. Illustrates the interconnectedness between all organisms.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797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figure_0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39725"/>
            <a:ext cx="8535987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5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39700"/>
            <a:ext cx="70754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24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782" y="310063"/>
            <a:ext cx="76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Deforestation of Haiti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42782" y="1413526"/>
            <a:ext cx="79151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Haitians rely on charcoal for cooking.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Forests are cut down before they can be replenished.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Deforestation disrupts the ecosystem by eroding the earth and disruptions of the natural cycles of water and soil nutrients.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Ecosystems influenced by human decisions.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174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37" y="264887"/>
            <a:ext cx="836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Ecosystem Productivity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40465" y="1405037"/>
            <a:ext cx="837877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amount of energy available in an ecosystem determines how much life the ecosystem can support. </a:t>
            </a:r>
          </a:p>
          <a:p>
            <a:r>
              <a:rPr lang="en-US" sz="3200" dirty="0"/>
              <a:t> </a:t>
            </a:r>
          </a:p>
          <a:p>
            <a:r>
              <a:rPr lang="en-US" sz="3200" u="sng" dirty="0" smtClean="0"/>
              <a:t>Gross Primary Productivity</a:t>
            </a:r>
            <a:r>
              <a:rPr lang="en-US" sz="3200" dirty="0" smtClean="0"/>
              <a:t> (GPP): the total amount of solar energy that the producers in an ecosystem capture (rate). </a:t>
            </a:r>
          </a:p>
          <a:p>
            <a:endParaRPr lang="en-US" sz="3200" u="sng" dirty="0"/>
          </a:p>
          <a:p>
            <a:r>
              <a:rPr lang="en-US" sz="3200" u="sng" dirty="0" smtClean="0"/>
              <a:t>Net Primary Productivity </a:t>
            </a:r>
            <a:r>
              <a:rPr lang="en-US" sz="3200" dirty="0" smtClean="0"/>
              <a:t>(NPP): Energy captured minus the energy respired by producers.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065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512" y="459339"/>
            <a:ext cx="7971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allows us to compare the productivity of different ecosystems. </a:t>
            </a:r>
          </a:p>
          <a:p>
            <a:endParaRPr lang="en-US" sz="3200" dirty="0"/>
          </a:p>
          <a:p>
            <a:r>
              <a:rPr lang="en-US" sz="3200" dirty="0" smtClean="0"/>
              <a:t>Also a useful way to measure change in an ecosystem.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408" y="3552961"/>
            <a:ext cx="830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NPP =s  GPP – Respiration by Producers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238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39700"/>
            <a:ext cx="60642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3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39700"/>
            <a:ext cx="68199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5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03" y="324239"/>
            <a:ext cx="8485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Energy Transfer Efficiency and Trophic Pyramids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13442" y="1931926"/>
            <a:ext cx="8039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Biomass: the total mass of all living matter in a specific area. </a:t>
            </a:r>
          </a:p>
          <a:p>
            <a:endParaRPr lang="en-US" sz="3200" dirty="0"/>
          </a:p>
          <a:p>
            <a:r>
              <a:rPr lang="en-US" sz="3200" dirty="0" smtClean="0"/>
              <a:t>Standing Crop: amount of biomass present in an ecosystem at a particular time. </a:t>
            </a:r>
          </a:p>
          <a:p>
            <a:endParaRPr lang="en-US" sz="3200" dirty="0"/>
          </a:p>
          <a:p>
            <a:r>
              <a:rPr lang="en-US" sz="3200" dirty="0" smtClean="0"/>
              <a:t>*NOT the rate of energy production!!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25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372" y="472849"/>
            <a:ext cx="833668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Energy used by an organism is given off as heat. Any left over that is converted into consumer biomass by growth and reproduction is available to the next trophic level</a:t>
            </a:r>
          </a:p>
          <a:p>
            <a:endParaRPr lang="en-US" sz="3200" dirty="0"/>
          </a:p>
          <a:p>
            <a:r>
              <a:rPr lang="en-US" sz="3200" dirty="0" smtClean="0"/>
              <a:t>This is called </a:t>
            </a:r>
            <a:r>
              <a:rPr lang="en-US" sz="3200" u="sng" dirty="0" smtClean="0"/>
              <a:t>ecological efficiency</a:t>
            </a:r>
            <a:r>
              <a:rPr lang="en-US" sz="3200" dirty="0" smtClean="0"/>
              <a:t>. </a:t>
            </a:r>
          </a:p>
          <a:p>
            <a:endParaRPr lang="en-US" sz="3200" dirty="0"/>
          </a:p>
          <a:p>
            <a:r>
              <a:rPr lang="en-US" sz="3200" dirty="0" smtClean="0"/>
              <a:t>Only about 10% of biomass energy is converted into energy at the next higher trophic level. </a:t>
            </a:r>
          </a:p>
          <a:p>
            <a:endParaRPr lang="en-US" sz="3200" dirty="0"/>
          </a:p>
          <a:p>
            <a:r>
              <a:rPr lang="en-US" sz="3200" dirty="0" smtClean="0"/>
              <a:t>Most energy and biomass is found at the producer level.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9898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8531225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8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87" y="310729"/>
            <a:ext cx="86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Matter Cycles Through the Biosphere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64814" y="1134210"/>
            <a:ext cx="841775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Biosphere: Region where life can possibly exist. 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r>
              <a:rPr lang="en-US" sz="3200" dirty="0" smtClean="0"/>
              <a:t>Energy flows through the atmosphere and is constantly replenished by the Sun. 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r>
              <a:rPr lang="en-US" sz="3200" dirty="0" smtClean="0"/>
              <a:t>Matter has to be recycled. It is within a closed system. 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r>
              <a:rPr lang="en-US" sz="3200" dirty="0" smtClean="0"/>
              <a:t>Biogeochemical Cycles: the recycling of elements through abiotic and biotic factors. </a:t>
            </a:r>
          </a:p>
          <a:p>
            <a:pPr algn="ctr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493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49" y="256690"/>
            <a:ext cx="8350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Hydrologic Cycle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05349" y="1134838"/>
            <a:ext cx="8350191" cy="555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Movement of water through the biosphere.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Evaporation</a:t>
            </a:r>
            <a:r>
              <a:rPr lang="en-US" sz="3200" dirty="0" smtClean="0"/>
              <a:t>: solar energy heats the Earth and evaporates rivers, lakes, streams, and oceans. 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Transpiration:</a:t>
            </a:r>
            <a:r>
              <a:rPr lang="en-US" sz="3200" dirty="0" smtClean="0"/>
              <a:t> plants release water from their leaves. 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Evapotranspiration:</a:t>
            </a:r>
            <a:r>
              <a:rPr lang="en-US" sz="3200" dirty="0" smtClean="0"/>
              <a:t> both!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Runoff:</a:t>
            </a:r>
            <a:r>
              <a:rPr lang="en-US" sz="3200" dirty="0" smtClean="0"/>
              <a:t> water moves across the land into bigger bodies. 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Precipitation:</a:t>
            </a:r>
            <a:r>
              <a:rPr lang="en-US" sz="3200" dirty="0" smtClean="0"/>
              <a:t> rain, snow, hail.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Human Impacts!! (deforestation, paving roads, diverting water).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252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700"/>
            <a:ext cx="83788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5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unnumbered_03_p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52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03" y="153712"/>
            <a:ext cx="841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Carbon Cycle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72907" y="877461"/>
            <a:ext cx="82015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Photosynthesis: take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incorporate it into tissues. Some returned when they respire and die.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Sugars are converted back into CO</a:t>
            </a:r>
            <a:r>
              <a:rPr lang="en-US" sz="3200" baseline="-25000" dirty="0" smtClean="0"/>
              <a:t>2.</a:t>
            </a:r>
            <a:r>
              <a:rPr lang="en-US" sz="3200" dirty="0" smtClean="0"/>
              <a:t> 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Some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combines with Calcium ions and becomes calcium carbonate (buried limestone and sedimentary rock).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Buried dead organic matter and turned into fossil fuels. 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Extracting fossil fuels and combustion (into the atmosphere or soil as ash)!</a:t>
            </a:r>
          </a:p>
          <a:p>
            <a:r>
              <a:rPr lang="en-US" sz="3200" dirty="0" smtClean="0"/>
              <a:t>6.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can dissolve directly into the ocean!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590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3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39700"/>
            <a:ext cx="62039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91" y="2002897"/>
            <a:ext cx="824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Nitrogen Cycle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45883" y="431068"/>
            <a:ext cx="7998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Macronutrients</a:t>
            </a:r>
            <a:r>
              <a:rPr lang="en-US" sz="3200" dirty="0" smtClean="0"/>
              <a:t>: organisms need relatively large amounts: Nitrogen, Phosphorous, Potassium, Calcium, Magnesium, and Sulfur.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7791" y="2827623"/>
            <a:ext cx="857988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Often a </a:t>
            </a:r>
            <a:r>
              <a:rPr lang="en-US" sz="3200" u="sng" dirty="0" smtClean="0"/>
              <a:t>limiting nutrient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1. </a:t>
            </a:r>
            <a:r>
              <a:rPr lang="en-US" sz="3200" u="sng" dirty="0" smtClean="0"/>
              <a:t>Nitrogen Fixation: </a:t>
            </a:r>
            <a:r>
              <a:rPr lang="en-US" sz="3200" dirty="0" smtClean="0"/>
              <a:t>converting N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directly into ammonia (NH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dirty="0"/>
              <a:t> </a:t>
            </a:r>
            <a:r>
              <a:rPr lang="en-US" sz="3200" dirty="0" smtClean="0"/>
              <a:t>done by cyanobacteria and bacteria in the roots of legumes.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NH</a:t>
            </a:r>
            <a:r>
              <a:rPr lang="en-US" sz="3200" baseline="-25000" dirty="0" smtClean="0"/>
              <a:t>3 </a:t>
            </a:r>
            <a:r>
              <a:rPr lang="en-US" sz="3200" dirty="0" smtClean="0"/>
              <a:t>is readily formed to 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(ammonium) in the soil.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This can also happen </a:t>
            </a:r>
            <a:r>
              <a:rPr lang="en-US" sz="3200" dirty="0" err="1" smtClean="0"/>
              <a:t>abiotically</a:t>
            </a:r>
            <a:r>
              <a:rPr lang="en-US" sz="3200" dirty="0"/>
              <a:t> </a:t>
            </a:r>
            <a:r>
              <a:rPr lang="en-US" sz="3200" dirty="0" smtClean="0"/>
              <a:t>turning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into nitrate 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-)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017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876" y="376318"/>
            <a:ext cx="838755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Assimilation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Producers take up ammonium or nitrate.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Consumers assimilate nitrogen by eating producers. </a:t>
            </a:r>
          </a:p>
          <a:p>
            <a:endParaRPr lang="en-US" sz="3200" dirty="0"/>
          </a:p>
          <a:p>
            <a:r>
              <a:rPr lang="en-US" sz="3200" dirty="0" smtClean="0"/>
              <a:t>3. Ammonification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Decomposers in soil break down N compounds into ammonium (NH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+).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r>
              <a:rPr lang="en-US" sz="3200" dirty="0" smtClean="0"/>
              <a:t>4. Nitrification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Nitrifying bacteria convert ammonium to nitrite(NO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-) and then into nitrate(NO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-).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2162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30" y="313598"/>
            <a:ext cx="819942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en-US" sz="3200" dirty="0" err="1" smtClean="0"/>
              <a:t>Denitrification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Denitrifying bacteria convert nitrate 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 into nitrous oxide and eventually nitrogen gas.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r>
              <a:rPr lang="en-US" sz="3200" u="sng" dirty="0" smtClean="0"/>
              <a:t>Leaching: </a:t>
            </a:r>
            <a:r>
              <a:rPr lang="en-US" sz="3200" dirty="0" smtClean="0"/>
              <a:t>Negatively charged particles repel soil so nitrate is transported through the soil with the water. These settle at the bottom of lakes, oceans, and swamps.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6920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3_1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9700"/>
            <a:ext cx="769143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19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75" y="313598"/>
            <a:ext cx="8277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Nitrogen is a limiting factor. Excess nitrogen can alter the environment. </a:t>
            </a:r>
            <a:endParaRPr lang="en-US" sz="3200" dirty="0"/>
          </a:p>
        </p:txBody>
      </p:sp>
      <p:pic>
        <p:nvPicPr>
          <p:cNvPr id="3" name="Picture 2" descr="figure_03_1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9" y="1874528"/>
            <a:ext cx="8531225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4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84" y="382328"/>
            <a:ext cx="819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Phosphorus Cycle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4284" y="1420074"/>
            <a:ext cx="8193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Weathering of rocks.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Phosphorous fertilizer is added to farms and can run off into rivers, lakes, and streams.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Excretion of animals.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Dissolved phosphates precipitate out of solution and contribute to the ocean sediments.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Phosphate rocks uplift from the ocean floor.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7678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595" y="300400"/>
            <a:ext cx="8111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Phosphorous dissolved is not available in streams and rivers.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When added to these systems there is huge growth of producers. </a:t>
            </a:r>
          </a:p>
          <a:p>
            <a:endParaRPr lang="en-US" sz="3200" dirty="0" smtClean="0"/>
          </a:p>
          <a:p>
            <a:r>
              <a:rPr lang="en-US" sz="3200" dirty="0" smtClean="0"/>
              <a:t>Algal Bloom: rapid growth of algae. When algae die their decomposition consumes large amounts of oxygen.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Results in hypoxic (low oxygen) conditions.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9384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39700"/>
            <a:ext cx="66976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5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37" y="301163"/>
            <a:ext cx="8314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Ecosystems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67756" y="1414156"/>
            <a:ext cx="7908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Ecosystem: a particular location on Earth distinguished by its mix of biotic and abiotic factors. </a:t>
            </a:r>
          </a:p>
          <a:p>
            <a:endParaRPr lang="en-US" sz="3200" dirty="0"/>
          </a:p>
        </p:txBody>
      </p:sp>
      <p:pic>
        <p:nvPicPr>
          <p:cNvPr id="5" name="Picture 4" descr="figure_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55" y="3122642"/>
            <a:ext cx="4980500" cy="36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111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0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39700"/>
            <a:ext cx="43021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8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05" y="505219"/>
            <a:ext cx="8029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Calcium, Magnesium, Potassium, and Sulfur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18905" y="2102801"/>
            <a:ext cx="8029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Ca</a:t>
            </a:r>
            <a:r>
              <a:rPr lang="en-US" sz="3200" dirty="0" smtClean="0"/>
              <a:t>, Mg, S and K are derived from rocks.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8905" y="2935729"/>
            <a:ext cx="8029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Sulfur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Exists in rocks.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Plants absorb as sulfate ions (SO</a:t>
            </a:r>
            <a:r>
              <a:rPr lang="en-US" sz="3200" baseline="-25000" dirty="0" smtClean="0"/>
              <a:t>4</a:t>
            </a:r>
            <a:r>
              <a:rPr lang="en-US" sz="3200" baseline="30000" dirty="0" smtClean="0"/>
              <a:t>2-</a:t>
            </a:r>
            <a:r>
              <a:rPr lang="en-US" sz="3200" dirty="0" smtClean="0"/>
              <a:t>).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Burning fossil fuels release sulfur dioxide.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When mixed with water it is converted to sulfuric acid 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83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250" y="2814334"/>
            <a:ext cx="8165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Watershed Studies: all of the land of a given landscape that drains into a particular river, lake or stream.</a:t>
            </a:r>
          </a:p>
          <a:p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8696" y="300400"/>
            <a:ext cx="8384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Ecosystems Respond to Disturbance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05250" y="1148212"/>
            <a:ext cx="8029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Disturbance: event caused by physical, chemical, or biological agents that cause a change in the population or community.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1331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03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39700"/>
            <a:ext cx="58991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9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3_1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0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03_1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200"/>
            <a:ext cx="85312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6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_03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9700"/>
            <a:ext cx="80073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9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30" y="286746"/>
            <a:ext cx="8302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Resistance Vs. Resilience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05250" y="1242564"/>
            <a:ext cx="8384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Resistance: measure of how much an disturbance can effect flows of energy and matter. </a:t>
            </a:r>
          </a:p>
          <a:p>
            <a:endParaRPr lang="en-US" sz="3200" dirty="0"/>
          </a:p>
          <a:p>
            <a:r>
              <a:rPr lang="en-US" sz="3200" dirty="0" smtClean="0"/>
              <a:t>Resilience: rate at which an ecosystem returns to its original state after a disturbance. </a:t>
            </a:r>
          </a:p>
          <a:p>
            <a:endParaRPr lang="en-US" sz="3200" dirty="0"/>
          </a:p>
          <a:p>
            <a:r>
              <a:rPr lang="en-US" sz="3200" dirty="0" smtClean="0"/>
              <a:t>Restoration Ecology! </a:t>
            </a:r>
          </a:p>
          <a:p>
            <a:endParaRPr lang="en-US" sz="3200" dirty="0"/>
          </a:p>
          <a:p>
            <a:r>
              <a:rPr lang="en-US" sz="3200" dirty="0" smtClean="0"/>
              <a:t>Intermediate Disturbance Hypothesis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3693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700"/>
            <a:ext cx="74707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27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ure_03_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9700"/>
            <a:ext cx="812323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3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3_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93" y="139700"/>
            <a:ext cx="5230120" cy="706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6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07" y="136546"/>
            <a:ext cx="8179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Ecosystems Provide Valuable Services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05251" y="1583928"/>
            <a:ext cx="81795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Instrumental Value: has worth as an instrument or tool.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Provisions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Regulating Services: nutrients and biogeochemical cycles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Support Systems: pollination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Cultural Services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Intrinsic Values: religious &amp; philosophical convictions.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9240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ure_03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39700"/>
            <a:ext cx="403383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igure_0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600"/>
            <a:ext cx="8531225" cy="61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0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_03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9700"/>
            <a:ext cx="84518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2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figure_03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39700"/>
            <a:ext cx="44735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6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igure_03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1225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1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figure_03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400"/>
            <a:ext cx="8531225" cy="6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07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3_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39700"/>
            <a:ext cx="44672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4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98" y="366633"/>
            <a:ext cx="8327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Energy Flows Through Ecosystems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2798" y="1479626"/>
            <a:ext cx="83273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energy comes from the SUN!</a:t>
            </a:r>
          </a:p>
          <a:p>
            <a:endParaRPr lang="en-US" sz="3200" dirty="0"/>
          </a:p>
          <a:p>
            <a:r>
              <a:rPr lang="en-US" sz="3200" dirty="0" smtClean="0"/>
              <a:t>Herbivores: eat plants. </a:t>
            </a:r>
          </a:p>
          <a:p>
            <a:endParaRPr lang="en-US" sz="3200" dirty="0"/>
          </a:p>
          <a:p>
            <a:r>
              <a:rPr lang="en-US" sz="3200" dirty="0" smtClean="0"/>
              <a:t>Carnivores: eat animals. </a:t>
            </a:r>
          </a:p>
          <a:p>
            <a:endParaRPr lang="en-US" sz="3200" dirty="0"/>
          </a:p>
          <a:p>
            <a:r>
              <a:rPr lang="en-US" sz="3200" dirty="0" smtClean="0"/>
              <a:t>Omnivores: eat both. </a:t>
            </a:r>
          </a:p>
        </p:txBody>
      </p:sp>
    </p:spTree>
    <p:extLst>
      <p:ext uri="{BB962C8B-B14F-4D97-AF65-F5344CB8AC3E}">
        <p14:creationId xmlns:p14="http://schemas.microsoft.com/office/powerpoint/2010/main" val="291575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0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600"/>
            <a:ext cx="8531225" cy="61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4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58" y="405915"/>
            <a:ext cx="8549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Photosynthesis</a:t>
            </a:r>
          </a:p>
          <a:p>
            <a:pPr algn="ctr"/>
            <a:endParaRPr lang="en-US" sz="440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6954" y="1513117"/>
            <a:ext cx="81492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Producers/Autotrophs: use the Sun’s energy to produce usable sources of energy. </a:t>
            </a:r>
          </a:p>
          <a:p>
            <a:endParaRPr lang="en-US" sz="3200" dirty="0"/>
          </a:p>
          <a:p>
            <a:r>
              <a:rPr lang="en-US" sz="3200" dirty="0" smtClean="0"/>
              <a:t>Solar Energy + 6H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+ 6CO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----</a:t>
            </a:r>
            <a:r>
              <a:rPr lang="en-US" sz="3200" dirty="0" smtClean="0">
                <a:sym typeface="Wingdings"/>
              </a:rPr>
              <a:t> C</a:t>
            </a:r>
            <a:r>
              <a:rPr lang="en-US" sz="3200" baseline="-25000" dirty="0" smtClean="0">
                <a:sym typeface="Wingdings"/>
              </a:rPr>
              <a:t>6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12</a:t>
            </a:r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6</a:t>
            </a:r>
            <a:r>
              <a:rPr lang="en-US" sz="3200" dirty="0" smtClean="0">
                <a:sym typeface="Wingdings"/>
              </a:rPr>
              <a:t> + 6O</a:t>
            </a:r>
            <a:r>
              <a:rPr lang="en-US" sz="3200" baseline="-25000" dirty="0" smtClean="0">
                <a:sym typeface="Wingdings"/>
              </a:rPr>
              <a:t>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6954" y="4025972"/>
            <a:ext cx="8039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Plants &amp; algae!!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911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</TotalTime>
  <Words>1208</Words>
  <Application>Microsoft Macintosh PowerPoint</Application>
  <PresentationFormat>On-screen Show (4:3)</PresentationFormat>
  <Paragraphs>177</Paragraphs>
  <Slides>56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51</cp:revision>
  <dcterms:created xsi:type="dcterms:W3CDTF">2014-04-27T16:01:16Z</dcterms:created>
  <dcterms:modified xsi:type="dcterms:W3CDTF">2014-11-21T21:31:46Z</dcterms:modified>
</cp:coreProperties>
</file>