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0A399-3A0C-F048-9F65-B8F8FCC01E9F}" type="datetimeFigureOut">
              <a:rPr lang="en-US" smtClean="0"/>
              <a:pPr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EF712-88A9-2F4B-9DC3-6B8ED64ECA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5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87410" y="724170"/>
            <a:ext cx="8545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Cell Cycle </a:t>
            </a:r>
          </a:p>
          <a:p>
            <a:pPr algn="ctr"/>
            <a:r>
              <a:rPr lang="en-US" sz="4400" dirty="0" smtClean="0"/>
              <a:t>And</a:t>
            </a:r>
          </a:p>
          <a:p>
            <a:pPr algn="ctr"/>
            <a:r>
              <a:rPr lang="en-US" sz="4400" dirty="0" smtClean="0"/>
              <a:t>Mitosis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61" y="3443958"/>
            <a:ext cx="3298739" cy="258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067" y="3443957"/>
            <a:ext cx="3989076" cy="265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909" y="724170"/>
            <a:ext cx="3589933" cy="234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225" y="1446550"/>
            <a:ext cx="74412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Each cell has a certain number of chromosomes.</a:t>
            </a:r>
          </a:p>
          <a:p>
            <a:pPr>
              <a:spcAft>
                <a:spcPts val="30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Chromosomes</a:t>
            </a:r>
            <a:r>
              <a:rPr lang="en-US" sz="3200" dirty="0" smtClean="0"/>
              <a:t> = long strand of DNA. This number is called </a:t>
            </a:r>
            <a:r>
              <a:rPr lang="en-US" sz="3200" u="sng" dirty="0" smtClean="0"/>
              <a:t>the “</a:t>
            </a:r>
            <a:r>
              <a:rPr lang="en-US" sz="3200" u="sng" dirty="0" err="1" smtClean="0"/>
              <a:t>n</a:t>
            </a:r>
            <a:r>
              <a:rPr lang="en-US" sz="3200" u="sng" dirty="0" smtClean="0"/>
              <a:t>” number</a:t>
            </a:r>
            <a:r>
              <a:rPr lang="en-US" sz="3200" dirty="0" smtClean="0"/>
              <a:t>. </a:t>
            </a:r>
          </a:p>
          <a:p>
            <a:pPr>
              <a:spcAft>
                <a:spcPts val="2400"/>
              </a:spcAft>
              <a:buFont typeface="Arial"/>
              <a:buChar char="•"/>
            </a:pPr>
            <a:r>
              <a:rPr lang="en-US" sz="3200" dirty="0" smtClean="0"/>
              <a:t> All organisms have their own “</a:t>
            </a:r>
            <a:r>
              <a:rPr lang="en-US" sz="3200" dirty="0" err="1" smtClean="0"/>
              <a:t>n</a:t>
            </a:r>
            <a:r>
              <a:rPr lang="en-US" sz="3200" dirty="0" smtClean="0"/>
              <a:t>” number.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Diploid</a:t>
            </a:r>
            <a:r>
              <a:rPr lang="en-US" sz="3200" dirty="0" smtClean="0"/>
              <a:t> = 2 copies of each chromosome.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8225" y="384720"/>
            <a:ext cx="7441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New DNA Terminology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770" y="0"/>
            <a:ext cx="81579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00"/>
              </a:spcAft>
            </a:pPr>
            <a:r>
              <a:rPr lang="en-US" sz="4400" dirty="0" smtClean="0"/>
              <a:t>Humans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Humans have 23 different types of chromosomes (</a:t>
            </a:r>
            <a:r>
              <a:rPr lang="en-US" sz="3200" dirty="0" err="1" smtClean="0"/>
              <a:t>n</a:t>
            </a:r>
            <a:r>
              <a:rPr lang="en-US" sz="3200" dirty="0" smtClean="0"/>
              <a:t> =23). 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Our diploid number(2n) = 46 chromosomes.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We get one set from our mom,                          and the other from our dad!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2374900"/>
            <a:ext cx="2794000" cy="448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7140" y="285777"/>
            <a:ext cx="402336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685" y="285777"/>
            <a:ext cx="22304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1640" y="3638577"/>
            <a:ext cx="48006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212" y="-507748"/>
            <a:ext cx="80040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The Cell Cycle Starts with </a:t>
            </a:r>
            <a:r>
              <a:rPr lang="en-US" sz="4400" dirty="0" err="1" smtClean="0"/>
              <a:t>Interphase</a:t>
            </a:r>
            <a:endParaRPr lang="en-US" sz="4400" dirty="0" smtClean="0"/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77212" y="1577436"/>
            <a:ext cx="51564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err="1" smtClean="0"/>
              <a:t>Interphase</a:t>
            </a:r>
            <a:r>
              <a:rPr lang="en-US" sz="3200" dirty="0" smtClean="0"/>
              <a:t> is the time a cell grows and gets bigger.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Cell size increases.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Organelles are copied.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Enzymes increase in #.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Centrioles</a:t>
            </a:r>
            <a:r>
              <a:rPr lang="en-US" sz="3200" dirty="0" smtClean="0"/>
              <a:t> duplicate.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DNA replicates (semi-conservative replication).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2208" y="1577436"/>
            <a:ext cx="2329009" cy="17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2208" y="3839374"/>
            <a:ext cx="2539376" cy="25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135" y="654059"/>
            <a:ext cx="76961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After the cell maximizes its size, it begins to divide.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Mitosis Consists of 4 steps: </a:t>
            </a:r>
          </a:p>
          <a:p>
            <a:endParaRPr lang="en-US" sz="3200" dirty="0" smtClean="0"/>
          </a:p>
          <a:p>
            <a:pPr>
              <a:spcAft>
                <a:spcPts val="1200"/>
              </a:spcAft>
            </a:pPr>
            <a:r>
              <a:rPr lang="en-US" sz="3200" dirty="0" smtClean="0"/>
              <a:t>Prophase: “before”, “in front of”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Metaphase: “middle”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Anaphase: “denoting backward”</a:t>
            </a:r>
          </a:p>
          <a:p>
            <a:r>
              <a:rPr lang="en-US" sz="3200" dirty="0" err="1" smtClean="0"/>
              <a:t>Telophase</a:t>
            </a:r>
            <a:r>
              <a:rPr lang="en-US" sz="3200" dirty="0" smtClean="0"/>
              <a:t>: “final”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303" y="459452"/>
            <a:ext cx="8350191" cy="369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Prophase</a:t>
            </a:r>
          </a:p>
          <a:p>
            <a:endParaRPr lang="en-US" sz="32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DNA becomes visible.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Centrioles</a:t>
            </a:r>
            <a:r>
              <a:rPr lang="en-US" sz="3200" dirty="0" smtClean="0"/>
              <a:t> begin to move apart.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Spindle fibers form.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Nuclear membrane breaks apart.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1303" y="4378548"/>
            <a:ext cx="8350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Centrioles</a:t>
            </a:r>
            <a:r>
              <a:rPr lang="en-US" sz="3200" dirty="0" smtClean="0"/>
              <a:t>: organize spindle fibers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u="sng" dirty="0" smtClean="0"/>
              <a:t>Spindle Fibers: </a:t>
            </a:r>
            <a:r>
              <a:rPr lang="en-US" sz="3200" dirty="0" smtClean="0"/>
              <a:t>ropes of proteins that move the chromosomes.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68" y="432426"/>
            <a:ext cx="3647089" cy="27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6168" y="432426"/>
            <a:ext cx="3647089" cy="27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2696" y="3519089"/>
            <a:ext cx="2994322" cy="299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50" y="540532"/>
            <a:ext cx="5566794" cy="475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400" dirty="0" smtClean="0"/>
              <a:t>Metaphase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Chromosomes line up at the center of the cell.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Centrioles</a:t>
            </a:r>
            <a:r>
              <a:rPr lang="en-US" sz="3200" dirty="0" smtClean="0"/>
              <a:t> are at opposite ends of the cell.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err="1" smtClean="0"/>
              <a:t>Centrioles</a:t>
            </a:r>
            <a:r>
              <a:rPr lang="en-US" sz="3200" dirty="0" smtClean="0"/>
              <a:t> attach spindle fibers to the chromosomes (like attaching a rope).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023" y="960195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44" y="3594539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349" y="513505"/>
            <a:ext cx="8269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/>
              <a:t>Anaphase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Sister </a:t>
            </a:r>
            <a:r>
              <a:rPr lang="en-US" sz="3200" dirty="0" err="1" smtClean="0"/>
              <a:t>chromatids</a:t>
            </a:r>
            <a:r>
              <a:rPr lang="en-US" sz="3200" dirty="0" smtClean="0"/>
              <a:t> begin to separate and move to opposite ends.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Spindle fibers shorten.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5555" y="2534527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864" y="34198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303" y="459452"/>
            <a:ext cx="81880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err="1" smtClean="0"/>
              <a:t>Telophase</a:t>
            </a:r>
            <a:endParaRPr lang="en-US" sz="44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Separation of </a:t>
            </a:r>
            <a:r>
              <a:rPr lang="en-US" sz="3200" dirty="0" err="1" smtClean="0"/>
              <a:t>chromatids</a:t>
            </a:r>
            <a:r>
              <a:rPr lang="en-US" sz="3200" dirty="0" smtClean="0"/>
              <a:t> is completed.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Nuclear membrane reforms.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Chromosomes become less visible (untangle).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Nucleolus reappears.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344714"/>
            <a:ext cx="8527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Prefixes, Suffixes and Vocabulary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72143" y="1415143"/>
            <a:ext cx="85271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Pro</a:t>
            </a:r>
            <a:r>
              <a:rPr lang="en-US" sz="3200" dirty="0" smtClean="0"/>
              <a:t> = before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Meta</a:t>
            </a:r>
            <a:r>
              <a:rPr lang="en-US" sz="3200" dirty="0" smtClean="0"/>
              <a:t> = middle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smtClean="0"/>
              <a:t>Ana</a:t>
            </a:r>
            <a:r>
              <a:rPr lang="en-US" sz="3200" dirty="0" smtClean="0"/>
              <a:t> = backwards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u="sng" dirty="0" smtClean="0"/>
              <a:t> </a:t>
            </a:r>
            <a:r>
              <a:rPr lang="en-US" sz="3200" u="sng" dirty="0" err="1" smtClean="0"/>
              <a:t>Telo</a:t>
            </a:r>
            <a:r>
              <a:rPr lang="en-US" sz="3200" u="sng" dirty="0" smtClean="0"/>
              <a:t> </a:t>
            </a:r>
            <a:r>
              <a:rPr lang="en-US" sz="3200" dirty="0" smtClean="0"/>
              <a:t>= final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u="sng" dirty="0" err="1" smtClean="0"/>
              <a:t>Cyto</a:t>
            </a:r>
            <a:r>
              <a:rPr lang="en-US" sz="3200" dirty="0" smtClean="0"/>
              <a:t> = cell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u="sng" dirty="0" smtClean="0"/>
              <a:t> Kinesis </a:t>
            </a:r>
            <a:r>
              <a:rPr lang="en-US" sz="3200" dirty="0" smtClean="0"/>
              <a:t>= movement</a:t>
            </a:r>
          </a:p>
          <a:p>
            <a:pPr>
              <a:buFont typeface="Arial"/>
              <a:buChar char="•"/>
            </a:pPr>
            <a:r>
              <a:rPr lang="en-US" sz="3200" u="sng" dirty="0" smtClean="0"/>
              <a:t> Di </a:t>
            </a:r>
            <a:r>
              <a:rPr lang="en-US" sz="3200" dirty="0" smtClean="0"/>
              <a:t>= two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530" y="1272340"/>
            <a:ext cx="4003756" cy="268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72" y="4387852"/>
            <a:ext cx="2783210" cy="2087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820" y="635139"/>
            <a:ext cx="3538811" cy="265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0608" y="756745"/>
            <a:ext cx="3376670" cy="25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3472" y="3923883"/>
            <a:ext cx="2413365" cy="241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2980" y="3813386"/>
            <a:ext cx="2523862" cy="2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68460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err="1" smtClean="0"/>
              <a:t>Cytokinesis</a:t>
            </a:r>
            <a:endParaRPr lang="en-US" sz="4400" dirty="0" smtClean="0"/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The cell squeezes itself in the middle. </a:t>
            </a:r>
          </a:p>
          <a:p>
            <a:r>
              <a:rPr lang="en-US" sz="3200" dirty="0" err="1" smtClean="0"/>
              <a:t>Cyto</a:t>
            </a:r>
            <a:r>
              <a:rPr lang="en-US" sz="3200" dirty="0" smtClean="0"/>
              <a:t>= cell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Kinesis = movement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3200" dirty="0" smtClean="0"/>
              <a:t> When the sides meet in the middle the membrane pinches together.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Two new daughter cells now exist.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279" y="4570482"/>
            <a:ext cx="2565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1481" y="4570482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1657" y="1601185"/>
            <a:ext cx="6324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7489" y="523967"/>
            <a:ext cx="8079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Actual Photos of the Mitotic Steps for a Plant Cell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175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 Quick Summary of the Cell Cycle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05349" y="1405383"/>
            <a:ext cx="829614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process begins with 1 cell.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It grows (</a:t>
            </a:r>
            <a:r>
              <a:rPr lang="en-US" sz="3200" dirty="0" err="1" smtClean="0"/>
              <a:t>Interphase</a:t>
            </a:r>
            <a:r>
              <a:rPr lang="en-US" sz="3200" dirty="0" smtClean="0"/>
              <a:t>) until it gets to the maximum size.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nucleus divides (mitosis).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entire cell divides (</a:t>
            </a:r>
            <a:r>
              <a:rPr lang="en-US" sz="3200" dirty="0" err="1" smtClean="0"/>
              <a:t>cytokinesis</a:t>
            </a:r>
            <a:r>
              <a:rPr lang="en-US" sz="3200" dirty="0" smtClean="0"/>
              <a:t>).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The final product is 2 </a:t>
            </a:r>
            <a:r>
              <a:rPr lang="en-US" sz="3200" dirty="0" smtClean="0"/>
              <a:t>smaller identical </a:t>
            </a:r>
            <a:r>
              <a:rPr lang="en-US" sz="3200" dirty="0" smtClean="0"/>
              <a:t>cells called daughter cells.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49" y="86916"/>
            <a:ext cx="81750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we already know…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88549" y="1041023"/>
            <a:ext cx="865545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All living things are made of cells and have DNA.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3200" dirty="0" smtClean="0"/>
              <a:t> Semi-conservative replication is how DNA copies itself.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Living things maintain homeostasis though diffusion and osmosis.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Living things reproduce themselves.</a:t>
            </a:r>
          </a:p>
          <a:p>
            <a:endParaRPr lang="en-US" sz="3200" dirty="0" smtClean="0"/>
          </a:p>
          <a:p>
            <a:r>
              <a:rPr lang="en-US" sz="3200" dirty="0" smtClean="0"/>
              <a:t>Next question you may have is how do cells replicate….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839" y="423283"/>
            <a:ext cx="830532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 smtClean="0"/>
              <a:t>New Cells Must Be Made!!</a:t>
            </a:r>
          </a:p>
          <a:p>
            <a:r>
              <a:rPr lang="en-US" sz="4400" dirty="0" smtClean="0"/>
              <a:t>Why????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844" y="2691345"/>
            <a:ext cx="3494948" cy="349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6603" y="4438819"/>
            <a:ext cx="2622712" cy="193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6603" y="1914888"/>
            <a:ext cx="2622712" cy="196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5843"/>
            <a:ext cx="8688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1. Living things grow and develop.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47" y="1630839"/>
            <a:ext cx="2339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2731" y="1630839"/>
            <a:ext cx="2667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231" y="3552966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8143" y="4124466"/>
            <a:ext cx="276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2443" y="1478439"/>
            <a:ext cx="254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2. Old or damaged cells must be replaced.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366" y="1869833"/>
            <a:ext cx="2693237" cy="200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5366" y="4394200"/>
            <a:ext cx="2745677" cy="205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3480" y="1869833"/>
            <a:ext cx="267335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23480" y="4567047"/>
            <a:ext cx="1937787" cy="188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409" y="0"/>
            <a:ext cx="8240185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 smtClean="0"/>
              <a:t>3. There is a size limit to cells.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 Due to diffusion and  osmosis cells must remain small. </a:t>
            </a:r>
          </a:p>
        </p:txBody>
      </p:sp>
      <p:pic>
        <p:nvPicPr>
          <p:cNvPr id="3" name="Picture 2" descr="mou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409" y="3800163"/>
            <a:ext cx="27432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dult%20Fle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6609" y="1985159"/>
            <a:ext cx="2454486" cy="163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20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9436" y="2473563"/>
            <a:ext cx="2614158" cy="39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409" y="298180"/>
            <a:ext cx="817504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400" dirty="0" smtClean="0"/>
              <a:t>The Cell Cycle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3200" dirty="0" smtClean="0"/>
              <a:t> The cell cycle is broken up into three separate sections: 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3200" dirty="0" err="1" smtClean="0"/>
              <a:t>Interphase</a:t>
            </a:r>
            <a:r>
              <a:rPr lang="en-US" sz="3200" dirty="0" smtClean="0"/>
              <a:t>: cell growth. 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3200" dirty="0" smtClean="0"/>
              <a:t>Mitosis: nuclear division. </a:t>
            </a:r>
          </a:p>
          <a:p>
            <a:pPr marL="514350" indent="-514350">
              <a:buAutoNum type="arabicPeriod"/>
            </a:pPr>
            <a:r>
              <a:rPr lang="en-US" sz="3200" dirty="0" err="1" smtClean="0"/>
              <a:t>Cytokinesis</a:t>
            </a:r>
            <a:r>
              <a:rPr lang="en-US" sz="3200" dirty="0" smtClean="0"/>
              <a:t>: entire cell division (cells pinch apart).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78" y="4402644"/>
            <a:ext cx="4487822" cy="24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1000" y="1000305"/>
            <a:ext cx="5502011" cy="547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501" y="230864"/>
            <a:ext cx="7080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The Cell Cycle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597</Words>
  <Application>Microsoft Macintosh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Andrea Michlovitch-Clark</cp:lastModifiedBy>
  <cp:revision>10</cp:revision>
  <dcterms:created xsi:type="dcterms:W3CDTF">2012-02-15T04:33:28Z</dcterms:created>
  <dcterms:modified xsi:type="dcterms:W3CDTF">2013-09-17T17:20:13Z</dcterms:modified>
</cp:coreProperties>
</file>