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57" r:id="rId12"/>
    <p:sldId id="258" r:id="rId13"/>
    <p:sldId id="259" r:id="rId14"/>
    <p:sldId id="261" r:id="rId15"/>
    <p:sldId id="274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-1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C6C-0B8F-7A4F-9907-330578B822CE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4F84-72C9-DC45-A8C0-897314D4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0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C6C-0B8F-7A4F-9907-330578B822CE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4F84-72C9-DC45-A8C0-897314D4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6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C6C-0B8F-7A4F-9907-330578B822CE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4F84-72C9-DC45-A8C0-897314D4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C6C-0B8F-7A4F-9907-330578B822CE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4F84-72C9-DC45-A8C0-897314D4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2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C6C-0B8F-7A4F-9907-330578B822CE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4F84-72C9-DC45-A8C0-897314D4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7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C6C-0B8F-7A4F-9907-330578B822CE}" type="datetimeFigureOut">
              <a:rPr lang="en-US" smtClean="0"/>
              <a:t>9/4/18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4F84-72C9-DC45-A8C0-897314D4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52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C6C-0B8F-7A4F-9907-330578B822CE}" type="datetimeFigureOut">
              <a:rPr lang="en-US" smtClean="0"/>
              <a:t>9/4/18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4F84-72C9-DC45-A8C0-897314D4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25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C6C-0B8F-7A4F-9907-330578B822CE}" type="datetimeFigureOut">
              <a:rPr lang="en-US" smtClean="0"/>
              <a:t>9/4/18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4F84-72C9-DC45-A8C0-897314D4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C6C-0B8F-7A4F-9907-330578B822CE}" type="datetimeFigureOut">
              <a:rPr lang="en-US" smtClean="0"/>
              <a:t>9/4/18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4F84-72C9-DC45-A8C0-897314D4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1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C6C-0B8F-7A4F-9907-330578B822CE}" type="datetimeFigureOut">
              <a:rPr lang="en-US" smtClean="0"/>
              <a:t>9/4/18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4F84-72C9-DC45-A8C0-897314D4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5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FBC6C-0B8F-7A4F-9907-330578B822CE}" type="datetimeFigureOut">
              <a:rPr lang="en-US" smtClean="0"/>
              <a:t>9/4/18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4F84-72C9-DC45-A8C0-897314D4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5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FBC6C-0B8F-7A4F-9907-330578B822CE}" type="datetimeFigureOut">
              <a:rPr lang="en-US" smtClean="0"/>
              <a:t>9/4/18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B4F84-72C9-DC45-A8C0-897314D4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176" y="866588"/>
            <a:ext cx="7291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Diffusion/Osmosis Lab Write Up Hints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1" y="2653954"/>
            <a:ext cx="5046382" cy="34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8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70612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295900"/>
            <a:ext cx="81355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Bookman Old Style" pitchFamily="18" charset="0"/>
              </a:rPr>
              <a:t>After 30 minutes, weigh “bags” again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Bookman Old Style" pitchFamily="18" charset="0"/>
              </a:rPr>
              <a:t>and record “Final Mass”</a:t>
            </a:r>
            <a:endParaRPr lang="en-US" sz="32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059" y="313765"/>
            <a:ext cx="80532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eriod"/>
            </a:pPr>
            <a:r>
              <a:rPr lang="en-US" sz="4000" dirty="0" smtClean="0"/>
              <a:t>Title: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Describe what we did in the lab.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“The Effect of the IV on the DV”. </a:t>
            </a:r>
          </a:p>
          <a:p>
            <a:endParaRPr lang="en-US" sz="3200" dirty="0" smtClean="0"/>
          </a:p>
          <a:p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93059" y="2405529"/>
            <a:ext cx="805329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B. Members of the Group</a:t>
            </a:r>
          </a:p>
          <a:p>
            <a:endParaRPr lang="en-US" sz="4000" dirty="0"/>
          </a:p>
          <a:p>
            <a:r>
              <a:rPr lang="en-US" sz="4000" dirty="0" smtClean="0"/>
              <a:t>C. Primary Question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Major goal. State what we are trying to determine in this lab.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35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403412"/>
            <a:ext cx="82325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D. Hypothesis: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/>
              <a:t>1 hypothesis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/>
              <a:t>Must state WHY! 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/>
              <a:t>As the sucrose concentration increases the mass % change will __________ because…..</a:t>
            </a:r>
          </a:p>
          <a:p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471" y="3496982"/>
            <a:ext cx="4056529" cy="30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176" y="388471"/>
            <a:ext cx="8172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E. Experimental Design and Materials</a:t>
            </a:r>
          </a:p>
          <a:p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List or illustrate materials.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Put procedure description in paragraph form.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Discuss strategies for testing your hypothesis.</a:t>
            </a:r>
          </a:p>
          <a:p>
            <a:r>
              <a:rPr lang="en-US" sz="3200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172" y="4502069"/>
            <a:ext cx="2170044" cy="217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1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647" y="183525"/>
            <a:ext cx="844176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F. Data and Results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Use a straight edge.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1 graph (label all axis, title)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Show your calculations from the 2 values you </a:t>
            </a:r>
            <a:r>
              <a:rPr lang="en-US" sz="3200" dirty="0" smtClean="0"/>
              <a:t>used</a:t>
            </a:r>
            <a:r>
              <a:rPr lang="en-US" sz="3200" dirty="0"/>
              <a:t> </a:t>
            </a:r>
            <a:r>
              <a:rPr lang="en-US" sz="3200" dirty="0" smtClean="0"/>
              <a:t>(include the formula). </a:t>
            </a:r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1 data table</a:t>
            </a:r>
          </a:p>
          <a:p>
            <a:endParaRPr lang="en-US" sz="3200" dirty="0" smtClean="0"/>
          </a:p>
          <a:p>
            <a:pPr>
              <a:lnSpc>
                <a:spcPct val="110000"/>
              </a:lnSpc>
            </a:pPr>
            <a:r>
              <a:rPr lang="en-US" sz="4000" dirty="0" smtClean="0"/>
              <a:t>G. Analysis </a:t>
            </a:r>
            <a:r>
              <a:rPr lang="en-US" sz="4000" dirty="0" smtClean="0"/>
              <a:t>Questions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Answer the questions provided. 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Need both the question and the answer. 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525102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617356"/>
              </p:ext>
            </p:extLst>
          </p:nvPr>
        </p:nvGraphicFramePr>
        <p:xfrm>
          <a:off x="987903" y="1105647"/>
          <a:ext cx="7197594" cy="4199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8797"/>
                <a:gridCol w="3598797"/>
              </a:tblGrid>
              <a:tr h="725163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Sucrose </a:t>
                      </a:r>
                      <a:r>
                        <a:rPr lang="en-US" sz="3200" baseline="0" dirty="0" smtClean="0"/>
                        <a:t>Molarity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Mass % Change</a:t>
                      </a:r>
                      <a:endParaRPr lang="en-US" sz="3200" dirty="0"/>
                    </a:p>
                  </a:txBody>
                  <a:tcPr/>
                </a:tc>
              </a:tr>
              <a:tr h="5052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0.0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0.0</a:t>
                      </a:r>
                      <a:endParaRPr lang="en-US" sz="3200" dirty="0"/>
                    </a:p>
                  </a:txBody>
                  <a:tcPr/>
                </a:tc>
              </a:tr>
              <a:tr h="5052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.2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10.5%</a:t>
                      </a:r>
                      <a:endParaRPr lang="en-US" sz="3200" dirty="0"/>
                    </a:p>
                  </a:txBody>
                  <a:tcPr/>
                </a:tc>
              </a:tr>
              <a:tr h="5052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.4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17.3%</a:t>
                      </a:r>
                      <a:endParaRPr lang="en-US" sz="3200" dirty="0"/>
                    </a:p>
                  </a:txBody>
                  <a:tcPr/>
                </a:tc>
              </a:tr>
              <a:tr h="5052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.6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24%</a:t>
                      </a:r>
                      <a:endParaRPr lang="en-US" sz="3200" dirty="0"/>
                    </a:p>
                  </a:txBody>
                  <a:tcPr/>
                </a:tc>
              </a:tr>
              <a:tr h="5052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.8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30.2%</a:t>
                      </a:r>
                      <a:endParaRPr lang="en-US" sz="3200" dirty="0"/>
                    </a:p>
                  </a:txBody>
                  <a:tcPr/>
                </a:tc>
              </a:tr>
              <a:tr h="50527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1.0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34.7%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8603" y="5032532"/>
            <a:ext cx="80208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8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294" y="358588"/>
            <a:ext cx="8202706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H. Conclusion/Discussion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Describe experiment.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Describe how you varied the IV and measured the DV.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LIST your data for each variable.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Accept/support or reject/do not support your hypothesis.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Major conclusions you have drawn from this lab (think about this could directly relate to homeostasis and cells).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443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95400" y="-533400"/>
            <a:ext cx="6705600" cy="5029200"/>
            <a:chOff x="1295400" y="-533400"/>
            <a:chExt cx="6705600" cy="5029200"/>
          </a:xfrm>
        </p:grpSpPr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5400" y="-533400"/>
              <a:ext cx="67056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1828800" y="152400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 Black" pitchFamily="34" charset="0"/>
                </a:rPr>
                <a:t>0</a:t>
              </a:r>
              <a:endParaRPr lang="en-US" sz="2400" b="1" dirty="0">
                <a:latin typeface="Arial Black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38800" y="144780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 Black" pitchFamily="34" charset="0"/>
                </a:rPr>
                <a:t>.8</a:t>
              </a:r>
              <a:endParaRPr lang="en-US" sz="2400" b="1" dirty="0">
                <a:latin typeface="Arial Black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4400" y="144780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 Black" pitchFamily="34" charset="0"/>
                </a:rPr>
                <a:t>.6</a:t>
              </a:r>
              <a:endParaRPr lang="en-US" sz="2400" b="1" dirty="0">
                <a:latin typeface="Arial Black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10000" y="144780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 Black" pitchFamily="34" charset="0"/>
                </a:rPr>
                <a:t>.4</a:t>
              </a:r>
              <a:endParaRPr lang="en-US" sz="2400" b="1" dirty="0">
                <a:latin typeface="Arial Black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43200" y="152400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 Black" pitchFamily="34" charset="0"/>
                </a:rPr>
                <a:t>.2</a:t>
              </a:r>
              <a:endParaRPr lang="en-US" sz="2400" b="1" dirty="0">
                <a:latin typeface="Arial Black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53200" y="1447800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 Black" pitchFamily="34" charset="0"/>
                </a:rPr>
                <a:t>1.0</a:t>
              </a:r>
              <a:endParaRPr lang="en-US" sz="2400" b="1" dirty="0">
                <a:latin typeface="Arial Black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4523643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man Old Style" pitchFamily="18" charset="0"/>
              </a:rPr>
              <a:t>5 Different Concentrations of </a:t>
            </a:r>
          </a:p>
          <a:p>
            <a:pPr algn="ctr"/>
            <a:r>
              <a:rPr lang="en-US" sz="3200" b="1" dirty="0" smtClean="0">
                <a:latin typeface="Bookman Old Style" pitchFamily="18" charset="0"/>
              </a:rPr>
              <a:t>Sucrose Solution</a:t>
            </a:r>
            <a:endParaRPr lang="en-US" sz="32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93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1361243" y="6658"/>
            <a:ext cx="6705600" cy="5029200"/>
            <a:chOff x="1361243" y="6658"/>
            <a:chExt cx="6705600" cy="5029200"/>
          </a:xfrm>
        </p:grpSpPr>
        <p:grpSp>
          <p:nvGrpSpPr>
            <p:cNvPr id="53" name="Group 52"/>
            <p:cNvGrpSpPr/>
            <p:nvPr/>
          </p:nvGrpSpPr>
          <p:grpSpPr>
            <a:xfrm>
              <a:off x="1361243" y="6658"/>
              <a:ext cx="6705600" cy="5029200"/>
              <a:chOff x="1447800" y="-533400"/>
              <a:chExt cx="6705600" cy="5029200"/>
            </a:xfrm>
          </p:grpSpPr>
          <p:pic>
            <p:nvPicPr>
              <p:cNvPr id="1025" name="Picture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47800" y="-533400"/>
                <a:ext cx="6705600" cy="502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828800" y="1524000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 Black" pitchFamily="34" charset="0"/>
                  </a:rPr>
                  <a:t>0</a:t>
                </a:r>
                <a:endParaRPr lang="en-US" sz="2400" b="1" dirty="0">
                  <a:latin typeface="Arial Black" pitchFamily="34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638800" y="1447800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 Black" pitchFamily="34" charset="0"/>
                  </a:rPr>
                  <a:t>.8</a:t>
                </a:r>
                <a:endParaRPr lang="en-US" sz="2400" b="1" dirty="0">
                  <a:latin typeface="Arial Black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724400" y="1447800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 Black" pitchFamily="34" charset="0"/>
                  </a:rPr>
                  <a:t>.6</a:t>
                </a:r>
                <a:endParaRPr lang="en-US" sz="2400" b="1" dirty="0">
                  <a:latin typeface="Arial Black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810000" y="1447800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 Black" pitchFamily="34" charset="0"/>
                  </a:rPr>
                  <a:t>.4</a:t>
                </a:r>
                <a:endParaRPr lang="en-US" sz="2400" b="1" dirty="0">
                  <a:latin typeface="Arial Black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895600" y="1447800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 Black" pitchFamily="34" charset="0"/>
                  </a:rPr>
                  <a:t>.2</a:t>
                </a:r>
                <a:endParaRPr lang="en-US" sz="2400" b="1" dirty="0">
                  <a:latin typeface="Arial Black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553200" y="1447800"/>
                <a:ext cx="6976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 Black" pitchFamily="34" charset="0"/>
                  </a:rPr>
                  <a:t>1.0</a:t>
                </a:r>
                <a:endParaRPr lang="en-US" sz="2400" b="1" dirty="0">
                  <a:latin typeface="Arial Black" pitchFamily="34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 flipH="1">
                <a:off x="4800600" y="26670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 flipH="1">
                <a:off x="2743200" y="2514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 flipH="1">
                <a:off x="3048000" y="29718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048000" y="25908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3962400" y="2362200"/>
                <a:ext cx="457200" cy="685800"/>
                <a:chOff x="3733800" y="2362200"/>
                <a:chExt cx="457200" cy="685800"/>
              </a:xfrm>
            </p:grpSpPr>
            <p:sp>
              <p:nvSpPr>
                <p:cNvPr id="13" name="Oval 12"/>
                <p:cNvSpPr/>
                <p:nvPr/>
              </p:nvSpPr>
              <p:spPr>
                <a:xfrm flipH="1">
                  <a:off x="4038600" y="27432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 flipH="1">
                  <a:off x="3886200" y="2514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 flipH="1">
                  <a:off x="3733800" y="27432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 flipH="1">
                  <a:off x="3733800" y="23622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 flipV="1">
                  <a:off x="3886200" y="2895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4953000" y="2514600"/>
                <a:ext cx="457200" cy="685800"/>
                <a:chOff x="3733800" y="2362200"/>
                <a:chExt cx="457200" cy="685800"/>
              </a:xfrm>
            </p:grpSpPr>
            <p:sp>
              <p:nvSpPr>
                <p:cNvPr id="23" name="Oval 22"/>
                <p:cNvSpPr/>
                <p:nvPr/>
              </p:nvSpPr>
              <p:spPr>
                <a:xfrm flipH="1">
                  <a:off x="4038600" y="27432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 flipH="1">
                  <a:off x="3886200" y="2514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 flipH="1">
                  <a:off x="3733800" y="27432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 flipH="1">
                  <a:off x="3733800" y="23622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 flipV="1">
                  <a:off x="3886200" y="2895600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Oval 27"/>
              <p:cNvSpPr/>
              <p:nvPr/>
            </p:nvSpPr>
            <p:spPr>
              <a:xfrm flipH="1">
                <a:off x="6629400" y="2819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 flipH="1">
                <a:off x="6858000" y="2743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 flipH="1">
                <a:off x="7010400" y="22860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flipH="1">
                <a:off x="6096000" y="2438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 flipH="1">
                <a:off x="5867400" y="2438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 flipH="1">
                <a:off x="5334000" y="2514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 flipH="1">
                <a:off x="6629400" y="22098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 flipH="1">
                <a:off x="7086600" y="2743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 flipH="1">
                <a:off x="6934200" y="2514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 flipH="1">
                <a:off x="5943600" y="31242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 flipH="1">
                <a:off x="6248400" y="2819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 flipH="1">
                <a:off x="6019800" y="2895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 flipH="1">
                <a:off x="5791200" y="2895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 flipH="1">
                <a:off x="6248400" y="25908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 flipH="1">
                <a:off x="6019800" y="26670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 flipH="1">
                <a:off x="5791200" y="26670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 flipH="1">
                <a:off x="6934200" y="29718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 flipH="1">
                <a:off x="6705600" y="25908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 flipH="1">
                <a:off x="7162800" y="2514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 flipH="1">
                <a:off x="6705600" y="2438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 flipH="1">
                <a:off x="7086600" y="2133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 flipH="1">
                <a:off x="6858000" y="2133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 flipH="1">
                <a:off x="6858000" y="22860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 flipH="1">
                <a:off x="7086600" y="29718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 flipH="1">
                <a:off x="6705600" y="29718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ight Arrow 53"/>
            <p:cNvSpPr/>
            <p:nvPr/>
          </p:nvSpPr>
          <p:spPr>
            <a:xfrm>
              <a:off x="1427558" y="4191000"/>
              <a:ext cx="6553200" cy="304800"/>
            </a:xfrm>
            <a:prstGeom prst="rightArrow">
              <a:avLst/>
            </a:prstGeom>
            <a:solidFill>
              <a:srgbClr val="00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18642" y="4382281"/>
              <a:ext cx="2626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FF00"/>
                  </a:solidFill>
                  <a:latin typeface="Arial Black" pitchFamily="34" charset="0"/>
                </a:rPr>
                <a:t>“Sweeter”</a:t>
              </a:r>
              <a:endParaRPr lang="en-US" sz="3200" dirty="0">
                <a:solidFill>
                  <a:srgbClr val="00FF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42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rnie\Documents\Academics\1Biology Class\Lab Instructions\Diffusion-Osmosis Lab\OsmosisLab#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73" y="0"/>
            <a:ext cx="61076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51054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Dialysis Tubing</a:t>
            </a:r>
          </a:p>
        </p:txBody>
      </p:sp>
    </p:spTree>
    <p:extLst>
      <p:ext uri="{BB962C8B-B14F-4D97-AF65-F5344CB8AC3E}">
        <p14:creationId xmlns:p14="http://schemas.microsoft.com/office/powerpoint/2010/main" val="103124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6" y="0"/>
            <a:ext cx="7565255" cy="567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682819"/>
            <a:ext cx="5448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Soaking  Dialysis Tubing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0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1"/>
            <a:ext cx="69087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336960"/>
            <a:ext cx="75472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Bookman Old Style" pitchFamily="18" charset="0"/>
              </a:rPr>
              <a:t>After Tying  One End, Pour Solution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Bookman Old Style" pitchFamily="18" charset="0"/>
              </a:rPr>
              <a:t>Into Dialysis Tubing </a:t>
            </a:r>
            <a:endParaRPr lang="en-US" sz="32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4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48829"/>
            <a:ext cx="4975443" cy="373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209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84253" y="4267200"/>
            <a:ext cx="7032694" cy="1569660"/>
          </a:xfrm>
          <a:prstGeom prst="rect">
            <a:avLst/>
          </a:prstGeom>
          <a:solidFill>
            <a:srgbClr val="660066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ookman Old Style" pitchFamily="18" charset="0"/>
              </a:rPr>
              <a:t>Pour Both Tubes With Assigned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ookman Old Style" pitchFamily="18" charset="0"/>
              </a:rPr>
              <a:t>Sucrose Concentrations.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ookman Old Style" pitchFamily="18" charset="0"/>
              </a:rPr>
              <a:t>Tie off other end.</a:t>
            </a:r>
            <a:endParaRPr lang="en-US" sz="3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0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70612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295900"/>
            <a:ext cx="8751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Bookman Old Style" pitchFamily="18" charset="0"/>
              </a:rPr>
              <a:t>Weigh Tubing and Record “Initial mass”</a:t>
            </a:r>
            <a:endParaRPr lang="en-US" sz="32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86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" y="1565984"/>
            <a:ext cx="4561643" cy="342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12" y="1458367"/>
            <a:ext cx="4561643" cy="342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52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325</Words>
  <Application>Microsoft Macintosh PowerPoint</Application>
  <PresentationFormat>On-screen Show (4:3)</PresentationFormat>
  <Paragraphs>76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Michlovitch-Clark</dc:creator>
  <cp:lastModifiedBy>Andrea Michlovitch-Clark</cp:lastModifiedBy>
  <cp:revision>20</cp:revision>
  <dcterms:created xsi:type="dcterms:W3CDTF">2014-09-10T05:14:24Z</dcterms:created>
  <dcterms:modified xsi:type="dcterms:W3CDTF">2018-09-05T14:54:12Z</dcterms:modified>
</cp:coreProperties>
</file>