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7"/>
  </p:notesMasterIdLst>
  <p:sldIdLst>
    <p:sldId id="256" r:id="rId2"/>
    <p:sldId id="257" r:id="rId3"/>
    <p:sldId id="298" r:id="rId4"/>
    <p:sldId id="258" r:id="rId5"/>
    <p:sldId id="299" r:id="rId6"/>
    <p:sldId id="259" r:id="rId7"/>
    <p:sldId id="260" r:id="rId8"/>
    <p:sldId id="261" r:id="rId9"/>
    <p:sldId id="300" r:id="rId10"/>
    <p:sldId id="301" r:id="rId11"/>
    <p:sldId id="262" r:id="rId12"/>
    <p:sldId id="263" r:id="rId13"/>
    <p:sldId id="264" r:id="rId14"/>
    <p:sldId id="302" r:id="rId15"/>
    <p:sldId id="265" r:id="rId16"/>
    <p:sldId id="266" r:id="rId17"/>
    <p:sldId id="267" r:id="rId18"/>
    <p:sldId id="268" r:id="rId19"/>
    <p:sldId id="303" r:id="rId20"/>
    <p:sldId id="269" r:id="rId21"/>
    <p:sldId id="270" r:id="rId22"/>
    <p:sldId id="304" r:id="rId23"/>
    <p:sldId id="271" r:id="rId24"/>
    <p:sldId id="305" r:id="rId25"/>
    <p:sldId id="272" r:id="rId26"/>
    <p:sldId id="273" r:id="rId27"/>
    <p:sldId id="274" r:id="rId28"/>
    <p:sldId id="306" r:id="rId29"/>
    <p:sldId id="275" r:id="rId30"/>
    <p:sldId id="276" r:id="rId31"/>
    <p:sldId id="307" r:id="rId32"/>
    <p:sldId id="277" r:id="rId33"/>
    <p:sldId id="278" r:id="rId34"/>
    <p:sldId id="310" r:id="rId35"/>
    <p:sldId id="309" r:id="rId36"/>
    <p:sldId id="279" r:id="rId37"/>
    <p:sldId id="311" r:id="rId38"/>
    <p:sldId id="280" r:id="rId39"/>
    <p:sldId id="312" r:id="rId40"/>
    <p:sldId id="313" r:id="rId41"/>
    <p:sldId id="281" r:id="rId42"/>
    <p:sldId id="314" r:id="rId43"/>
    <p:sldId id="286" r:id="rId44"/>
    <p:sldId id="287" r:id="rId45"/>
    <p:sldId id="315" r:id="rId46"/>
    <p:sldId id="288" r:id="rId47"/>
    <p:sldId id="289" r:id="rId48"/>
    <p:sldId id="316" r:id="rId49"/>
    <p:sldId id="282" r:id="rId50"/>
    <p:sldId id="290" r:id="rId51"/>
    <p:sldId id="317" r:id="rId52"/>
    <p:sldId id="291" r:id="rId53"/>
    <p:sldId id="292" r:id="rId54"/>
    <p:sldId id="283" r:id="rId55"/>
    <p:sldId id="319" r:id="rId56"/>
    <p:sldId id="293" r:id="rId57"/>
    <p:sldId id="318" r:id="rId58"/>
    <p:sldId id="294" r:id="rId59"/>
    <p:sldId id="295" r:id="rId60"/>
    <p:sldId id="296" r:id="rId61"/>
    <p:sldId id="320" r:id="rId62"/>
    <p:sldId id="284" r:id="rId63"/>
    <p:sldId id="321" r:id="rId64"/>
    <p:sldId id="285" r:id="rId65"/>
    <p:sldId id="297" r:id="rId6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4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02189-04B7-BA4B-9ACE-869DA8590C9B}" type="datetimeFigureOut">
              <a:rPr lang="en-US" smtClean="0"/>
              <a:t>2/5/15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2F04E-231D-3B40-AD7F-09FD60963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45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36CC67-35CB-184C-88CB-F1A53C0827E6}" type="slidenum">
              <a:rPr lang="en-US"/>
              <a:pPr/>
              <a:t>3</a:t>
            </a:fld>
            <a:endParaRPr lang="en-US"/>
          </a:p>
        </p:txBody>
      </p:sp>
      <p:sp>
        <p:nvSpPr>
          <p:cNvPr id="15053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B2D06E-25F4-164A-8E14-1AF78084BB55}" type="slidenum">
              <a:rPr lang="en-US"/>
              <a:pPr/>
              <a:t>31</a:t>
            </a:fld>
            <a:endParaRPr lang="en-US"/>
          </a:p>
        </p:txBody>
      </p:sp>
      <p:sp>
        <p:nvSpPr>
          <p:cNvPr id="16281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23ACD5-8B6D-B74E-8E7E-0F768F196C53}" type="slidenum">
              <a:rPr lang="en-US"/>
              <a:pPr/>
              <a:t>34</a:t>
            </a:fld>
            <a:endParaRPr lang="en-US"/>
          </a:p>
        </p:txBody>
      </p:sp>
      <p:sp>
        <p:nvSpPr>
          <p:cNvPr id="16486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CBDED5-C7E5-1F43-8B1F-AAB273C96339}" type="slidenum">
              <a:rPr lang="en-US"/>
              <a:pPr/>
              <a:t>35</a:t>
            </a:fld>
            <a:endParaRPr lang="en-US"/>
          </a:p>
        </p:txBody>
      </p:sp>
      <p:sp>
        <p:nvSpPr>
          <p:cNvPr id="16384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77A6EF-76BF-DE41-A466-C16ECF14EF4A}" type="slidenum">
              <a:rPr lang="en-US"/>
              <a:pPr/>
              <a:t>37</a:t>
            </a:fld>
            <a:endParaRPr lang="en-US"/>
          </a:p>
        </p:txBody>
      </p:sp>
      <p:sp>
        <p:nvSpPr>
          <p:cNvPr id="16589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D48C00-259D-D247-A4A8-307AB8B9145B}" type="slidenum">
              <a:rPr lang="en-US"/>
              <a:pPr/>
              <a:t>39</a:t>
            </a:fld>
            <a:endParaRPr lang="en-US"/>
          </a:p>
        </p:txBody>
      </p:sp>
      <p:sp>
        <p:nvSpPr>
          <p:cNvPr id="16691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E3074C-F849-194F-A18E-32C6F8FAE56A}" type="slidenum">
              <a:rPr lang="en-US"/>
              <a:pPr/>
              <a:t>40</a:t>
            </a:fld>
            <a:endParaRPr lang="en-US"/>
          </a:p>
        </p:txBody>
      </p:sp>
      <p:sp>
        <p:nvSpPr>
          <p:cNvPr id="16896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EEB51F-E03E-104A-8E4A-1D798B3C53CC}" type="slidenum">
              <a:rPr lang="en-US"/>
              <a:pPr/>
              <a:t>42</a:t>
            </a:fld>
            <a:endParaRPr lang="en-US"/>
          </a:p>
        </p:txBody>
      </p:sp>
      <p:sp>
        <p:nvSpPr>
          <p:cNvPr id="16998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717E2E-F8B1-B944-A2D1-8ED2FA4BD98A}" type="slidenum">
              <a:rPr lang="en-US"/>
              <a:pPr/>
              <a:t>45</a:t>
            </a:fld>
            <a:endParaRPr lang="en-US"/>
          </a:p>
        </p:txBody>
      </p:sp>
      <p:sp>
        <p:nvSpPr>
          <p:cNvPr id="17101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919D46-4677-E24F-9419-472278E0959C}" type="slidenum">
              <a:rPr lang="en-US"/>
              <a:pPr/>
              <a:t>48</a:t>
            </a:fld>
            <a:endParaRPr lang="en-US"/>
          </a:p>
        </p:txBody>
      </p:sp>
      <p:sp>
        <p:nvSpPr>
          <p:cNvPr id="17510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C01A69-CFB8-9B4C-9A6B-E7E15367EDC4}" type="slidenum">
              <a:rPr lang="en-US"/>
              <a:pPr/>
              <a:t>51</a:t>
            </a:fld>
            <a:endParaRPr lang="en-US"/>
          </a:p>
        </p:txBody>
      </p:sp>
      <p:sp>
        <p:nvSpPr>
          <p:cNvPr id="17613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2FF918-5BDE-2E4E-8682-CD5D67612F80}" type="slidenum">
              <a:rPr lang="en-US"/>
              <a:pPr/>
              <a:t>5</a:t>
            </a:fld>
            <a:endParaRPr lang="en-US"/>
          </a:p>
        </p:txBody>
      </p:sp>
      <p:sp>
        <p:nvSpPr>
          <p:cNvPr id="15155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E1DB96-1C89-2540-B9C6-2F36354684CE}" type="slidenum">
              <a:rPr lang="en-US"/>
              <a:pPr/>
              <a:t>55</a:t>
            </a:fld>
            <a:endParaRPr lang="en-US"/>
          </a:p>
        </p:txBody>
      </p:sp>
      <p:sp>
        <p:nvSpPr>
          <p:cNvPr id="17817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459BDC-F9E1-0D47-AC8C-D07BC5D44F35}" type="slidenum">
              <a:rPr lang="en-US"/>
              <a:pPr/>
              <a:t>57</a:t>
            </a:fld>
            <a:endParaRPr lang="en-US"/>
          </a:p>
        </p:txBody>
      </p:sp>
      <p:sp>
        <p:nvSpPr>
          <p:cNvPr id="17715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D005A0-E72D-D64A-9B01-E439868BC6DC}" type="slidenum">
              <a:rPr lang="en-US"/>
              <a:pPr/>
              <a:t>61</a:t>
            </a:fld>
            <a:endParaRPr lang="en-US"/>
          </a:p>
        </p:txBody>
      </p:sp>
      <p:sp>
        <p:nvSpPr>
          <p:cNvPr id="17920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E28480-0C6F-FB47-99AC-6FE30EB4A1A9}" type="slidenum">
              <a:rPr lang="en-US"/>
              <a:pPr/>
              <a:t>63</a:t>
            </a:fld>
            <a:endParaRPr lang="en-US"/>
          </a:p>
        </p:txBody>
      </p:sp>
      <p:sp>
        <p:nvSpPr>
          <p:cNvPr id="18022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499C9E-8D37-514C-910F-DDA02BC324FA}" type="slidenum">
              <a:rPr lang="en-US"/>
              <a:pPr/>
              <a:t>9</a:t>
            </a:fld>
            <a:endParaRPr lang="en-US"/>
          </a:p>
        </p:txBody>
      </p:sp>
      <p:sp>
        <p:nvSpPr>
          <p:cNvPr id="15257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008DB4-52A4-F84A-80CF-9A5DFCC81FC6}" type="slidenum">
              <a:rPr lang="en-US"/>
              <a:pPr/>
              <a:t>10</a:t>
            </a:fld>
            <a:endParaRPr lang="en-US"/>
          </a:p>
        </p:txBody>
      </p:sp>
      <p:sp>
        <p:nvSpPr>
          <p:cNvPr id="15360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2ECF20-1979-364D-BFC9-F9D3AC8F0BF2}" type="slidenum">
              <a:rPr lang="en-US"/>
              <a:pPr/>
              <a:t>14</a:t>
            </a:fld>
            <a:endParaRPr lang="en-US"/>
          </a:p>
        </p:txBody>
      </p:sp>
      <p:sp>
        <p:nvSpPr>
          <p:cNvPr id="15667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A50235-FC39-104C-BDAA-CCA649522650}" type="slidenum">
              <a:rPr lang="en-US"/>
              <a:pPr/>
              <a:t>19</a:t>
            </a:fld>
            <a:endParaRPr lang="en-US"/>
          </a:p>
        </p:txBody>
      </p:sp>
      <p:sp>
        <p:nvSpPr>
          <p:cNvPr id="15872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08DE0-09AD-9749-9E7C-57DB0A778CBB}" type="slidenum">
              <a:rPr lang="en-US"/>
              <a:pPr/>
              <a:t>22</a:t>
            </a:fld>
            <a:endParaRPr lang="en-US"/>
          </a:p>
        </p:txBody>
      </p:sp>
      <p:sp>
        <p:nvSpPr>
          <p:cNvPr id="15974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56E074-34EA-264F-B5F7-65783A5CDAA5}" type="slidenum">
              <a:rPr lang="en-US"/>
              <a:pPr/>
              <a:t>24</a:t>
            </a:fld>
            <a:endParaRPr lang="en-US"/>
          </a:p>
        </p:txBody>
      </p:sp>
      <p:sp>
        <p:nvSpPr>
          <p:cNvPr id="16077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7DC255-351F-6A44-B381-F23DD9859740}" type="slidenum">
              <a:rPr lang="en-US"/>
              <a:pPr/>
              <a:t>28</a:t>
            </a:fld>
            <a:endParaRPr lang="en-US"/>
          </a:p>
        </p:txBody>
      </p:sp>
      <p:sp>
        <p:nvSpPr>
          <p:cNvPr id="16179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41DE-71C6-B842-AE01-864AE3EB8702}" type="datetimeFigureOut">
              <a:rPr lang="en-US" smtClean="0"/>
              <a:t>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3284-4EE0-E94D-99E9-3192B386E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90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41DE-71C6-B842-AE01-864AE3EB8702}" type="datetimeFigureOut">
              <a:rPr lang="en-US" smtClean="0"/>
              <a:t>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3284-4EE0-E94D-99E9-3192B386E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5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41DE-71C6-B842-AE01-864AE3EB8702}" type="datetimeFigureOut">
              <a:rPr lang="en-US" smtClean="0"/>
              <a:t>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3284-4EE0-E94D-99E9-3192B386E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58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41DE-71C6-B842-AE01-864AE3EB8702}" type="datetimeFigureOut">
              <a:rPr lang="en-US" smtClean="0"/>
              <a:t>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3284-4EE0-E94D-99E9-3192B386E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4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41DE-71C6-B842-AE01-864AE3EB8702}" type="datetimeFigureOut">
              <a:rPr lang="en-US" smtClean="0"/>
              <a:t>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3284-4EE0-E94D-99E9-3192B386E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92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41DE-71C6-B842-AE01-864AE3EB8702}" type="datetimeFigureOut">
              <a:rPr lang="en-US" smtClean="0"/>
              <a:t>2/4/15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3284-4EE0-E94D-99E9-3192B386E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6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41DE-71C6-B842-AE01-864AE3EB8702}" type="datetimeFigureOut">
              <a:rPr lang="en-US" smtClean="0"/>
              <a:t>2/4/15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3284-4EE0-E94D-99E9-3192B386E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6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41DE-71C6-B842-AE01-864AE3EB8702}" type="datetimeFigureOut">
              <a:rPr lang="en-US" smtClean="0"/>
              <a:t>2/4/15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3284-4EE0-E94D-99E9-3192B386E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92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41DE-71C6-B842-AE01-864AE3EB8702}" type="datetimeFigureOut">
              <a:rPr lang="en-US" smtClean="0"/>
              <a:t>2/4/15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3284-4EE0-E94D-99E9-3192B386E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65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41DE-71C6-B842-AE01-864AE3EB8702}" type="datetimeFigureOut">
              <a:rPr lang="en-US" smtClean="0"/>
              <a:t>2/4/15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3284-4EE0-E94D-99E9-3192B386E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40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41DE-71C6-B842-AE01-864AE3EB8702}" type="datetimeFigureOut">
              <a:rPr lang="en-US" smtClean="0"/>
              <a:t>2/4/15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3284-4EE0-E94D-99E9-3192B386E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00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F41DE-71C6-B842-AE01-864AE3EB8702}" type="datetimeFigureOut">
              <a:rPr lang="en-US" smtClean="0"/>
              <a:t>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73284-4EE0-E94D-99E9-3192B386E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7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1616" y="401875"/>
            <a:ext cx="8392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Chapter 11</a:t>
            </a:r>
          </a:p>
          <a:p>
            <a:pPr algn="ctr"/>
            <a:r>
              <a:rPr lang="en-US" sz="4400" dirty="0" smtClean="0"/>
              <a:t>Feeding the World</a:t>
            </a:r>
            <a:endParaRPr lang="en-US" sz="4400" dirty="0"/>
          </a:p>
        </p:txBody>
      </p:sp>
      <p:pic>
        <p:nvPicPr>
          <p:cNvPr id="3" name="Picture 2" descr="figure_11_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714" y="2177623"/>
            <a:ext cx="5993458" cy="4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242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figure_11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139700"/>
            <a:ext cx="4935538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433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702" y="353650"/>
            <a:ext cx="84084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Reasons for Malnutrition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Poverty: lack of resources that allows one to access food.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Unequal food distribution.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Political and economic factors.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Resources diverted to feed livestock.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64914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244" y="353650"/>
            <a:ext cx="79743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Green Revolution and Transformed Agriculture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466244" y="2314801"/>
            <a:ext cx="79743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Agriculture started 10,000 years </a:t>
            </a:r>
            <a:r>
              <a:rPr lang="en-US" sz="3200" dirty="0" smtClean="0"/>
              <a:t>ago. </a:t>
            </a:r>
            <a:endParaRPr lang="en-US" sz="3200" dirty="0" smtClean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Has lead to the exponential growth of the human population. </a:t>
            </a:r>
          </a:p>
          <a:p>
            <a:endParaRPr lang="en-US" sz="3200" dirty="0"/>
          </a:p>
          <a:p>
            <a:r>
              <a:rPr lang="en-US" sz="3200" dirty="0" smtClean="0"/>
              <a:t>Industrial Agriculture (agribusiness): applies mechanism and standardization to the production of food.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33677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779" y="305425"/>
            <a:ext cx="83602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The Energy Subsidy in Agriculture</a:t>
            </a:r>
          </a:p>
          <a:p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69779" y="1462826"/>
            <a:ext cx="82476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Energy Subsidy: the energy input per calorie of food. 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Most food travels 1200 miles to get to your plate.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31830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figure_11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39700"/>
            <a:ext cx="5119688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075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702" y="369725"/>
            <a:ext cx="83923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Green Revolution</a:t>
            </a:r>
          </a:p>
          <a:p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562708" y="1623576"/>
            <a:ext cx="76206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A shift from a system that relied mainly on human labor and low fossil fuel inputs to a system of large industrial operations with fewer people and more machinery. 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Increased production and the ability to feed more people.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086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856" y="401875"/>
            <a:ext cx="858531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Green Revolution Techniques</a:t>
            </a:r>
          </a:p>
          <a:p>
            <a:endParaRPr lang="en-US" sz="3200" dirty="0"/>
          </a:p>
          <a:p>
            <a:pPr marL="514350" indent="-514350">
              <a:buAutoNum type="arabicPeriod"/>
            </a:pPr>
            <a:r>
              <a:rPr lang="en-US" sz="3200" dirty="0" smtClean="0"/>
              <a:t>Mechanization </a:t>
            </a:r>
          </a:p>
          <a:p>
            <a:pPr marL="514350" indent="-514350">
              <a:buAutoNum type="arabicPeriod"/>
            </a:pPr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Machines replacing human labor.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Developed countries with high wages tend to have less farmers(5%) where developing nations with low wages have many farmers  (40-75%).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Small farms cannot afford large machines.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Single crop farms are generally more efficient.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2646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398" y="434025"/>
            <a:ext cx="81351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 Irrigation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Irrigation is positive because it brings water to where it is needed. 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3" name="Picture 2" descr="figure_11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428" y="2681281"/>
            <a:ext cx="3049588" cy="417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150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779" y="337575"/>
            <a:ext cx="8633544" cy="6278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Negatives: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Can deplete groundwater and draw down aquifers.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Can promote saltwater intrusion.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Can cause waterlogging or salinization.  </a:t>
            </a:r>
            <a:endParaRPr lang="en-US" sz="3200" dirty="0" smtClean="0"/>
          </a:p>
          <a:p>
            <a:pPr marL="457200" indent="-457200">
              <a:buFont typeface="Arial"/>
              <a:buChar char="•"/>
            </a:pPr>
            <a:endParaRPr lang="en-US" sz="3200" dirty="0"/>
          </a:p>
          <a:p>
            <a:r>
              <a:rPr lang="en-US" sz="3200" u="sng" dirty="0" smtClean="0"/>
              <a:t>Waterlogging</a:t>
            </a:r>
            <a:r>
              <a:rPr lang="en-US" sz="3200" dirty="0" smtClean="0"/>
              <a:t>: soil remains underwater for a long period of time and root growth is inhibited. </a:t>
            </a:r>
          </a:p>
          <a:p>
            <a:endParaRPr lang="en-US" sz="3200" u="sng" dirty="0"/>
          </a:p>
          <a:p>
            <a:r>
              <a:rPr lang="en-US" sz="3200" u="sng" dirty="0" smtClean="0"/>
              <a:t>Salinization</a:t>
            </a:r>
            <a:r>
              <a:rPr lang="en-US" sz="3200" dirty="0" smtClean="0"/>
              <a:t>: occur when the small amounts of salts in irrigation water become highly concentrated on the soil surface through evaporation. 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751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figure_11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139700"/>
            <a:ext cx="5538788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663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244" y="337575"/>
            <a:ext cx="8183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Farm Where Animals Do the Work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92928" y="1414601"/>
            <a:ext cx="87300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Joel </a:t>
            </a:r>
            <a:r>
              <a:rPr lang="en-US" sz="3200" dirty="0" err="1" smtClean="0"/>
              <a:t>Salatin</a:t>
            </a:r>
            <a:r>
              <a:rPr lang="en-US" sz="3200" dirty="0" smtClean="0"/>
              <a:t> of </a:t>
            </a:r>
            <a:r>
              <a:rPr lang="en-US" sz="3200" dirty="0" err="1" smtClean="0"/>
              <a:t>Swoope</a:t>
            </a:r>
            <a:r>
              <a:rPr lang="en-US" sz="3200" dirty="0" smtClean="0"/>
              <a:t>, Virginia raises vegetables and livestock in a sustainable, organic way.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Does not use chemical pesticides or synthetic fertilizers.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Uses the basics of ecology to successfully run a sustainable farm.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Reduces the pesticides and fertilizers in addition to  fossil fuels usage.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Opens the door for future agriculture practices.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6217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011" y="385800"/>
            <a:ext cx="829592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Fertilizers: replenish nutrients including Phosphorus, Potassium, and Nitrogen.</a:t>
            </a:r>
          </a:p>
          <a:p>
            <a:endParaRPr lang="en-US" sz="3200" dirty="0"/>
          </a:p>
          <a:p>
            <a:r>
              <a:rPr lang="en-US" sz="3200" dirty="0" smtClean="0"/>
              <a:t>Organic: composed of organic matter from plants and animals. Mostly animal manure. </a:t>
            </a:r>
          </a:p>
          <a:p>
            <a:endParaRPr lang="en-US" sz="3200" dirty="0"/>
          </a:p>
          <a:p>
            <a:r>
              <a:rPr lang="en-US" sz="3200" dirty="0" smtClean="0"/>
              <a:t>Synthetic/Inorganic: produced commercially. Produced by combusting gas which allows nitrogen to be fixed and captured in fertilizer. 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They are easy to apply, easy to target particular plants, easy for plants to absorb.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32640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089" y="450100"/>
            <a:ext cx="84566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Disadvantages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Uses fossil fuels to produce.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More likely to be carried off in run-off.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Can cause algal blooms which will cause “dead zones” which are hypoxic.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Do not add organic material to the soil. </a:t>
            </a:r>
          </a:p>
        </p:txBody>
      </p:sp>
    </p:spTree>
    <p:extLst>
      <p:ext uri="{BB962C8B-B14F-4D97-AF65-F5344CB8AC3E}">
        <p14:creationId xmlns:p14="http://schemas.microsoft.com/office/powerpoint/2010/main" val="2327586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figure_11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9700"/>
            <a:ext cx="8531225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824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089" y="385800"/>
            <a:ext cx="8231609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Monocropping</a:t>
            </a:r>
            <a:r>
              <a:rPr lang="en-US" sz="3200" dirty="0" smtClean="0"/>
              <a:t> 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Mechanization and synthetic fertilizers encouraging the growth of one plant species. 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The dominant agriculture practice in the United States.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Allows the plants to all be harvested at the same time .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96979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figure_11_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0200"/>
            <a:ext cx="8531225" cy="619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187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321" y="530475"/>
            <a:ext cx="81994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Disadvantages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Soil erosion.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Crops are more vulnerable to pests.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Removes habitat for predators that otherwise control pest </a:t>
            </a:r>
            <a:r>
              <a:rPr lang="en-US" sz="3200" dirty="0" err="1" smtClean="0"/>
              <a:t>populatiom</a:t>
            </a:r>
            <a:r>
              <a:rPr lang="en-US" sz="3200" dirty="0" smtClean="0"/>
              <a:t>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428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011" y="434025"/>
            <a:ext cx="827984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Pesticides: Substances either natural or synthetic that kill or control organisms that people consider pests. </a:t>
            </a:r>
          </a:p>
          <a:p>
            <a:endParaRPr lang="en-US" sz="3200" dirty="0" smtClean="0"/>
          </a:p>
          <a:p>
            <a:r>
              <a:rPr lang="en-US" sz="3200" dirty="0" smtClean="0"/>
              <a:t>Insecticides: target species of insects and other invertebrates that consume plants. </a:t>
            </a:r>
          </a:p>
          <a:p>
            <a:endParaRPr lang="en-US" sz="3200" dirty="0"/>
          </a:p>
          <a:p>
            <a:r>
              <a:rPr lang="en-US" sz="3200" dirty="0" smtClean="0"/>
              <a:t>Herbicides: target plant species that compete with crops. 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Application is rapid and easy to apply.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36882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476" y="466175"/>
            <a:ext cx="8263764" cy="5714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Disadvantages</a:t>
            </a:r>
            <a:endParaRPr lang="en-US" sz="3200" dirty="0"/>
          </a:p>
          <a:p>
            <a:endParaRPr lang="en-US" sz="3200" dirty="0" smtClean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Persistent: they remain in the environment for a long time. 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Bioaccumulation: build up over time in the fatty tissues of predators. 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Non-persistent: break down relatively rapidly. Usually have to be applied more often. 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3200" dirty="0" smtClean="0"/>
              <a:t>Pests can build up a resistance.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9966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figure_11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5600"/>
            <a:ext cx="8531225" cy="616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045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011" y="401875"/>
            <a:ext cx="8135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Genetic Engineering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18011" y="1559276"/>
            <a:ext cx="83441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Benefits: </a:t>
            </a:r>
          </a:p>
          <a:p>
            <a:endParaRPr lang="en-US" sz="3200" dirty="0"/>
          </a:p>
          <a:p>
            <a:pPr marL="514350" indent="-514350">
              <a:buAutoNum type="arabicPeriod"/>
            </a:pPr>
            <a:r>
              <a:rPr lang="en-US" sz="3200" u="sng" dirty="0" smtClean="0"/>
              <a:t>Increased Crop Yield and Quality</a:t>
            </a:r>
            <a:r>
              <a:rPr lang="en-US" sz="3200" dirty="0" smtClean="0"/>
              <a:t>:   Can create resistances (drought, pesticide) </a:t>
            </a:r>
          </a:p>
          <a:p>
            <a:pPr marL="514350" indent="-514350">
              <a:buAutoNum type="arabicPeriod"/>
            </a:pPr>
            <a:endParaRPr lang="en-US" sz="3200" dirty="0"/>
          </a:p>
          <a:p>
            <a:pPr marL="514350" indent="-514350">
              <a:buAutoNum type="arabicPeriod"/>
            </a:pPr>
            <a:r>
              <a:rPr lang="en-US" sz="3200" u="sng" dirty="0" smtClean="0"/>
              <a:t>Potential Changes in Pesticide Use</a:t>
            </a:r>
            <a:r>
              <a:rPr lang="en-US" sz="3200" dirty="0" smtClean="0"/>
              <a:t>: Round-up ready, </a:t>
            </a:r>
            <a:r>
              <a:rPr lang="en-US" sz="3200" dirty="0" err="1" smtClean="0"/>
              <a:t>Bt</a:t>
            </a:r>
            <a:r>
              <a:rPr lang="en-US" sz="3200" dirty="0" smtClean="0"/>
              <a:t> gene (natural insecticide). </a:t>
            </a:r>
          </a:p>
          <a:p>
            <a:pPr marL="514350" indent="-514350">
              <a:buAutoNum type="arabicPeriod"/>
            </a:pPr>
            <a:endParaRPr lang="en-US" sz="3200" dirty="0"/>
          </a:p>
          <a:p>
            <a:pPr marL="514350" indent="-514350">
              <a:buAutoNum type="arabicPeriod"/>
            </a:pPr>
            <a:r>
              <a:rPr lang="en-US" sz="3200" u="sng" dirty="0" smtClean="0"/>
              <a:t>Increased Profits</a:t>
            </a:r>
            <a:r>
              <a:rPr lang="en-US" sz="3200" dirty="0" smtClean="0"/>
              <a:t>: Can reduce expenses. </a:t>
            </a:r>
          </a:p>
        </p:txBody>
      </p:sp>
    </p:spTree>
    <p:extLst>
      <p:ext uri="{BB962C8B-B14F-4D97-AF65-F5344CB8AC3E}">
        <p14:creationId xmlns:p14="http://schemas.microsoft.com/office/powerpoint/2010/main" val="2319488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unnumbered_11_p2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7500"/>
            <a:ext cx="8531225" cy="624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942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702" y="337575"/>
            <a:ext cx="85210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GMO Concerns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53702" y="1286001"/>
            <a:ext cx="8311996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In 2009 63% of corn, 91% of soybeans, and 71% of cotton was from genetically modified seeds. </a:t>
            </a:r>
          </a:p>
          <a:p>
            <a:endParaRPr lang="en-US" sz="3200" dirty="0"/>
          </a:p>
          <a:p>
            <a:pPr marL="514350" indent="-514350">
              <a:buAutoNum type="arabicPeriod"/>
            </a:pPr>
            <a:r>
              <a:rPr lang="en-US" sz="3200" dirty="0" smtClean="0"/>
              <a:t>Safety for Human Consumption: Allergies?!</a:t>
            </a:r>
          </a:p>
          <a:p>
            <a:pPr marL="514350" indent="-514350">
              <a:buAutoNum type="arabicPeriod"/>
            </a:pPr>
            <a:endParaRPr lang="en-US" sz="3200" dirty="0"/>
          </a:p>
          <a:p>
            <a:pPr marL="514350" indent="-514350">
              <a:buAutoNum type="arabicPeriod"/>
            </a:pPr>
            <a:r>
              <a:rPr lang="en-US" sz="3200" dirty="0" smtClean="0"/>
              <a:t>Effects on Biodiversity: GMOs may breed with wild relatives. May reduce biodiversity.</a:t>
            </a:r>
          </a:p>
          <a:p>
            <a:pPr marL="514350" indent="-514350">
              <a:buAutoNum type="arabicPeriod"/>
            </a:pPr>
            <a:endParaRPr lang="en-US" sz="3200" dirty="0"/>
          </a:p>
          <a:p>
            <a:pPr marL="514350" indent="-514350">
              <a:buAutoNum type="arabicPeriod"/>
            </a:pPr>
            <a:r>
              <a:rPr lang="en-US" sz="3200" dirty="0" smtClean="0"/>
              <a:t>Regulation: Currently none.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66625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figure_11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9700"/>
            <a:ext cx="8391525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282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089" y="450100"/>
            <a:ext cx="8151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Alternatives to Industrial Farming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34089" y="1655726"/>
            <a:ext cx="81512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Conventional Agriculture</a:t>
            </a:r>
            <a:r>
              <a:rPr lang="en-US" sz="3200" dirty="0" smtClean="0"/>
              <a:t>: industrial agriculture.</a:t>
            </a:r>
          </a:p>
          <a:p>
            <a:endParaRPr lang="en-US" sz="3200" dirty="0"/>
          </a:p>
          <a:p>
            <a:r>
              <a:rPr lang="en-US" sz="3200" dirty="0" smtClean="0"/>
              <a:t> 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34089" y="2572001"/>
            <a:ext cx="81512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Shifting Agriculture</a:t>
            </a:r>
            <a:r>
              <a:rPr lang="en-US" sz="3200" dirty="0" smtClean="0"/>
              <a:t>: clearing land, using it for a few years until the soil is depleted of nutrients. Then leaving it to replenish.</a:t>
            </a:r>
          </a:p>
          <a:p>
            <a:endParaRPr lang="en-US" sz="3200" dirty="0"/>
          </a:p>
          <a:p>
            <a:r>
              <a:rPr lang="en-US" sz="3200" u="sng" dirty="0" smtClean="0"/>
              <a:t>Desertification</a:t>
            </a:r>
            <a:r>
              <a:rPr lang="en-US" sz="3200" dirty="0" smtClean="0"/>
              <a:t>: Overuse of soil, salinization occurs and topsoil eroded away ultimately producing a desert.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0173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011" y="514400"/>
            <a:ext cx="81833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Nomadic Grazing</a:t>
            </a:r>
            <a:r>
              <a:rPr lang="en-US" sz="3200" dirty="0" smtClean="0"/>
              <a:t>: used for soil types with low productivity. Moving herds of animals, often over long distances, to seasonally productive feeding grounds.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2940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figure_11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4500"/>
            <a:ext cx="8531225" cy="597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04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figure_11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"/>
            <a:ext cx="8531225" cy="616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233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934" y="417950"/>
            <a:ext cx="81351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Sustainable Agriculture</a:t>
            </a:r>
          </a:p>
          <a:p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01934" y="1527126"/>
            <a:ext cx="8344151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Fulfills the need for food and fiber while enhancing the quality of the soil, minimizing the use on non-renewable resources, and allowing economic viability for the farmer. </a:t>
            </a:r>
          </a:p>
          <a:p>
            <a:endParaRPr lang="en-US" sz="3200" dirty="0"/>
          </a:p>
          <a:p>
            <a:pPr marL="514350" indent="-514350">
              <a:buAutoNum type="arabicPeriod"/>
            </a:pPr>
            <a:r>
              <a:rPr lang="en-US" sz="3200" u="sng" dirty="0" smtClean="0"/>
              <a:t>Intercropping</a:t>
            </a:r>
            <a:r>
              <a:rPr lang="en-US" sz="3200" dirty="0" smtClean="0"/>
              <a:t>: two or more crop species are planted in the same field at the same time to promote a synergistic interaction between them.</a:t>
            </a:r>
          </a:p>
          <a:p>
            <a:r>
              <a:rPr lang="en-US" sz="3200" dirty="0" smtClean="0"/>
              <a:t>Example: corn with peas(fixes nitrogen)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99004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figure_11_1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9700"/>
            <a:ext cx="5497513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221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630" y="385800"/>
            <a:ext cx="8119068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Crop Rotation: </a:t>
            </a:r>
            <a:r>
              <a:rPr lang="en-US" sz="3200" dirty="0" smtClean="0"/>
              <a:t>rotating the crop species in a field from season to season. </a:t>
            </a:r>
          </a:p>
          <a:p>
            <a:endParaRPr lang="en-US" sz="3200" dirty="0"/>
          </a:p>
          <a:p>
            <a:r>
              <a:rPr lang="en-US" sz="3200" u="sng" dirty="0" smtClean="0"/>
              <a:t>Agroforestry:</a:t>
            </a:r>
            <a:r>
              <a:rPr lang="en-US" sz="3200" dirty="0" smtClean="0"/>
              <a:t> Intercropping trees with vegetables. Prevents erosion by protecting. </a:t>
            </a:r>
            <a:r>
              <a:rPr lang="en-US" sz="3200" dirty="0" err="1" smtClean="0"/>
              <a:t>Alos</a:t>
            </a:r>
            <a:r>
              <a:rPr lang="en-US" sz="3200" dirty="0" smtClean="0"/>
              <a:t> has the benefits of the trees themselves. </a:t>
            </a:r>
          </a:p>
          <a:p>
            <a:endParaRPr lang="en-US" sz="3200" u="sng" dirty="0"/>
          </a:p>
          <a:p>
            <a:r>
              <a:rPr lang="en-US" sz="3200" u="sng" dirty="0" smtClean="0"/>
              <a:t>Contour Plowing:</a:t>
            </a:r>
            <a:r>
              <a:rPr lang="en-US" sz="3200" dirty="0" smtClean="0"/>
              <a:t> Plowing and harvesting parallel to the topographic contours of the land. Prevents erosion. 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3652679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figure_11_1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39700"/>
            <a:ext cx="7994650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788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089" y="369725"/>
            <a:ext cx="82316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Human Nutritional Requirements are Not Always Satisfied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34089" y="1977226"/>
            <a:ext cx="84566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Advancements in agricultural methods have greatly improved the human dies over the last 10,000 yrs.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24,000 people starve to death each day.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1 billion people worldwide lack access to adequate amounts of food.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90919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figure_11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5629"/>
            <a:ext cx="8093075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521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321" y="417950"/>
            <a:ext cx="79743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No-Till Agriculture</a:t>
            </a:r>
          </a:p>
          <a:p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53702" y="1414400"/>
            <a:ext cx="827984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Tilling the land leads to erosion and oxidation. 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No Till is designed to avoid the soil degradation that comes with tradition agriculture. 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Leave the plants to decay. Reduces carbon dioxide emissions. 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Pesticides must be used. 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68471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figure_11_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9700"/>
            <a:ext cx="8531225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892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934" y="353650"/>
            <a:ext cx="81351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Integrated Pest Management</a:t>
            </a:r>
          </a:p>
          <a:p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01934" y="1511051"/>
            <a:ext cx="8135146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IPM: Purpose is to minimize pesticide inputs. 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Crop rotation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Intercropping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Pest-resistant crop varieties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Habitats for predators of pests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Limited use of pesticides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Careful watch from the farmers</a:t>
            </a:r>
          </a:p>
          <a:p>
            <a:pPr marL="457200" indent="-457200">
              <a:buFont typeface="Arial"/>
              <a:buChar char="•"/>
            </a:pPr>
            <a:endParaRPr lang="en-US" sz="3200" dirty="0" smtClean="0"/>
          </a:p>
          <a:p>
            <a:pPr marL="457200" indent="-457200">
              <a:buFont typeface="Arial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53390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625" y="369725"/>
            <a:ext cx="844061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Crop Rotation/Pest Resistance: prevent pest infestations. </a:t>
            </a:r>
          </a:p>
          <a:p>
            <a:endParaRPr lang="en-US" sz="3200" dirty="0"/>
          </a:p>
          <a:p>
            <a:r>
              <a:rPr lang="en-US" sz="3200" dirty="0" smtClean="0"/>
              <a:t>Crop Rotation can foil insect pests that are specific to one crop that have may laid eggs in the soil. </a:t>
            </a:r>
          </a:p>
          <a:p>
            <a:endParaRPr lang="en-US" sz="3200" dirty="0"/>
          </a:p>
          <a:p>
            <a:r>
              <a:rPr lang="en-US" sz="3200" dirty="0" smtClean="0"/>
              <a:t>Intercropping: hard for insects to establish on only one crop. </a:t>
            </a:r>
          </a:p>
          <a:p>
            <a:endParaRPr lang="en-US" sz="3200" dirty="0"/>
          </a:p>
          <a:p>
            <a:r>
              <a:rPr lang="en-US" sz="3200" dirty="0" smtClean="0"/>
              <a:t>Agroforestry: encourages the presence of birds. 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8497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figure_11_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1225" cy="641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303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928" y="305425"/>
            <a:ext cx="8295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Organic Agriculture 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50166" y="1527126"/>
            <a:ext cx="8295919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The production of crops without the use of synthetic pesticides or fertilizers.</a:t>
            </a:r>
          </a:p>
          <a:p>
            <a:endParaRPr lang="en-US" sz="3200" dirty="0" smtClean="0"/>
          </a:p>
          <a:p>
            <a:r>
              <a:rPr lang="en-US" sz="3200" dirty="0" smtClean="0"/>
              <a:t>Basic Principals: 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Use of ecological principles and work with natural systems rather than dominating them.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Keep as much organic matter and as many nutrients in the soil and on the farm as possible.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29654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630" y="482250"/>
            <a:ext cx="8215533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Avoid the use of synthetic fertilizers and pesticides.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Maintain the soil by increasing soil mass, biological activity, and beneficial chemical properties.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Reduce the adverse environmental effects of agriculture. </a:t>
            </a:r>
          </a:p>
          <a:p>
            <a:endParaRPr lang="en-US" sz="3200" dirty="0" smtClean="0"/>
          </a:p>
          <a:p>
            <a:r>
              <a:rPr lang="en-US" sz="3200" dirty="0" smtClean="0"/>
              <a:t>Disadvantages: 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Expensive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Other methods are used (propane flamer)! 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Less likely to use no-till methods.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06009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figure_11_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"/>
            <a:ext cx="8531225" cy="618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764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321" y="241125"/>
            <a:ext cx="81673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Modern Agribusiness:                 Meat and Fish Farming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82321" y="2089751"/>
            <a:ext cx="84245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High Density Animal Farming</a:t>
            </a:r>
          </a:p>
          <a:p>
            <a:endParaRPr lang="en-US" sz="3200" dirty="0"/>
          </a:p>
          <a:p>
            <a:r>
              <a:rPr lang="en-US" sz="3200" dirty="0" smtClean="0"/>
              <a:t>Feedlots, Concentrated Animal Feeding Operations(CAFO): large structures designed for maximum output. </a:t>
            </a:r>
          </a:p>
          <a:p>
            <a:endParaRPr lang="en-US" sz="3200" dirty="0"/>
          </a:p>
          <a:p>
            <a:r>
              <a:rPr lang="en-US" sz="3200" dirty="0" smtClean="0"/>
              <a:t>Pack them in! Give antibiotics and nutrient supplements to prevent illness. Up to 2500 hogs or 50,000 turkeys in one building!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66598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figure_11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36600"/>
            <a:ext cx="8531225" cy="539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821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934" y="385800"/>
            <a:ext cx="831199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Disadvantages: 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Antibiotics are contributing to antibiotic resistant bacteria. 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Waste disposal. Lots of manure causes pollution in nearby lakes and streams(causes algal blooms).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92397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figure_11_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39700"/>
            <a:ext cx="7404100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961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166" y="401875"/>
            <a:ext cx="8167300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More Sustainable Animal Farming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Free range(wander around) chicken and beef!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Less likely to spread disease.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Less fossil fuels used (no supplemental feeding).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Waste is taken care of naturally. 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Uses more land, more expensive! </a:t>
            </a:r>
          </a:p>
        </p:txBody>
      </p:sp>
    </p:spTree>
    <p:extLst>
      <p:ext uri="{BB962C8B-B14F-4D97-AF65-F5344CB8AC3E}">
        <p14:creationId xmlns:p14="http://schemas.microsoft.com/office/powerpoint/2010/main" val="1965313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779" y="353650"/>
            <a:ext cx="8231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Harvesting Fish and Shellfish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82321" y="1543201"/>
            <a:ext cx="81190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Since 1980 there has been a rapid increase in farmed fish production and a decrease in wild fish caught in the world’s oceans. 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  <a:p>
            <a:r>
              <a:rPr lang="en-US" sz="3200" dirty="0" smtClean="0"/>
              <a:t>Fishery: commercially harvestable population of fish within a particular ecological region. </a:t>
            </a:r>
          </a:p>
          <a:p>
            <a:endParaRPr lang="en-US" sz="3200" dirty="0"/>
          </a:p>
          <a:p>
            <a:r>
              <a:rPr lang="en-US" sz="3200" dirty="0" smtClean="0"/>
              <a:t>Tragedy of the Commons!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26920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321" y="530475"/>
            <a:ext cx="80226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 2006 it was determined that 30% of fisheries worldwide had experienced a 90% decline in fish populations. </a:t>
            </a:r>
          </a:p>
          <a:p>
            <a:endParaRPr lang="en-US" sz="3200" dirty="0"/>
          </a:p>
          <a:p>
            <a:r>
              <a:rPr lang="en-US" sz="3200" dirty="0" smtClean="0"/>
              <a:t>More than 90% decline is called a </a:t>
            </a:r>
            <a:r>
              <a:rPr lang="en-US" sz="3200" u="sng" dirty="0" smtClean="0"/>
              <a:t>fishery collapse. 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1185383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figure_11_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39700"/>
            <a:ext cx="7818438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907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625" y="337575"/>
            <a:ext cx="84245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Fishing Methods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37625" y="1527126"/>
            <a:ext cx="84245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Boats can stay out to sea for months freezing what they have caught. 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Using large nets pulled behind ships with 1000s of baited hooks. 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Spotter planes and sonar is utilized for tuna. 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“Purse-seine” nets can capture up to 3,000 adult tuna at a time (million </a:t>
            </a:r>
            <a:r>
              <a:rPr lang="en-US" sz="3200" dirty="0" err="1" smtClean="0"/>
              <a:t>lbs</a:t>
            </a:r>
            <a:r>
              <a:rPr lang="en-US" sz="3200" dirty="0" smtClean="0"/>
              <a:t>)!!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Dragnets are used for bottom feeders.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70771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figure_11_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"/>
            <a:ext cx="8531225" cy="603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95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244" y="337575"/>
            <a:ext cx="82316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Harmful : (</a:t>
            </a:r>
          </a:p>
          <a:p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66244" y="1623576"/>
            <a:ext cx="82316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Dragnets can damage ocean bottom habitats by ruining coral, sponges and plants.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Many commercially important fish are keystone species so a decline or loss of their populations can have cascading effects on other species.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Loss of juvenile fish.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err="1" smtClean="0"/>
              <a:t>Bycatch</a:t>
            </a:r>
            <a:r>
              <a:rPr lang="en-US" sz="3200" dirty="0" smtClean="0"/>
              <a:t>: reduces populations of species that may be endangered. </a:t>
            </a:r>
          </a:p>
        </p:txBody>
      </p:sp>
    </p:spTree>
    <p:extLst>
      <p:ext uri="{BB962C8B-B14F-4D97-AF65-F5344CB8AC3E}">
        <p14:creationId xmlns:p14="http://schemas.microsoft.com/office/powerpoint/2010/main" val="1608554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089" y="450100"/>
            <a:ext cx="81029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Sustainable Fishing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610940" y="1591426"/>
            <a:ext cx="79261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Fishery collapse in the Northwest Atlantic in 1990s. </a:t>
            </a:r>
          </a:p>
          <a:p>
            <a:endParaRPr lang="en-US" sz="3200" dirty="0" smtClean="0"/>
          </a:p>
          <a:p>
            <a:r>
              <a:rPr lang="en-US" sz="3200" dirty="0" smtClean="0"/>
              <a:t>Sustainable Fisheries Act 1996: Called for the protection of critical marine habitats.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1042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089" y="385800"/>
            <a:ext cx="8231609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Nutritional Requirements</a:t>
            </a:r>
          </a:p>
          <a:p>
            <a:endParaRPr lang="en-US" sz="3200" dirty="0"/>
          </a:p>
          <a:p>
            <a:r>
              <a:rPr lang="en-US" sz="3200" dirty="0" err="1" smtClean="0"/>
              <a:t>Undernutrition</a:t>
            </a:r>
            <a:r>
              <a:rPr lang="en-US" sz="3200" dirty="0" smtClean="0"/>
              <a:t>: not consuming enough calories  to be healthy. </a:t>
            </a:r>
          </a:p>
          <a:p>
            <a:endParaRPr lang="en-US" sz="3200" dirty="0"/>
          </a:p>
          <a:p>
            <a:r>
              <a:rPr lang="en-US" sz="3200" dirty="0" smtClean="0"/>
              <a:t>Malnourished: diets lack the correct balance of nutrients. </a:t>
            </a:r>
          </a:p>
          <a:p>
            <a:endParaRPr lang="en-US" sz="3200" dirty="0"/>
          </a:p>
          <a:p>
            <a:r>
              <a:rPr lang="en-US" sz="3200" dirty="0" smtClean="0"/>
              <a:t>Famine: large amounts of death over a short period of time due to lack of food security. </a:t>
            </a:r>
          </a:p>
        </p:txBody>
      </p:sp>
    </p:spTree>
    <p:extLst>
      <p:ext uri="{BB962C8B-B14F-4D97-AF65-F5344CB8AC3E}">
        <p14:creationId xmlns:p14="http://schemas.microsoft.com/office/powerpoint/2010/main" val="700505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398" y="401875"/>
            <a:ext cx="80386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Alaska and Salmon</a:t>
            </a:r>
          </a:p>
          <a:p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98398" y="1687876"/>
            <a:ext cx="837630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Rapid decline in salmon between 1940-1970.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Limited the fishing season but numbers still were declining.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1973 Individual Transferable Quotas (ITQs) were implemented.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Includes a catch and distribute/sell quota.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Gives preferences to locals and companies that have a historical tie to the areas.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20688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figure_11_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7700"/>
            <a:ext cx="8531225" cy="556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590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857" y="337575"/>
            <a:ext cx="8328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Aquaculture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85857" y="1671801"/>
            <a:ext cx="83280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The farming of aquatic organisms (fish, shellfish, and seaweeds).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Constructing an aquatic ecosystem by stocking the organisms, feeding them, and protecting them from disease and predators.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Usually keep the organisms enclosed.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Almost all the catfish and trout, half of the shrimp and salmon are produced by aquaculture.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06736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figure_11_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139700"/>
            <a:ext cx="5362575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927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8785" y="482250"/>
            <a:ext cx="81029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Good!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Alleviate some of the human caused pressures on overexploited fisheries while producing much needed protein for 1 billion undernourished.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Boost economies!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22745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089" y="434025"/>
            <a:ext cx="8119068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Bad!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Create environmental problems.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Waste water with unwanted food, antibiotics, waste is pumped back into the environment.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May contain bacteria, viruses, and pests.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Escaped fish may harm wild fish populations by competing with them, interbreed with them or spread diseases and parasites.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7527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244" y="417950"/>
            <a:ext cx="8344151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Anemia: Iron deficiency, the largest deficiency in the world. </a:t>
            </a:r>
          </a:p>
          <a:p>
            <a:endParaRPr lang="en-US" sz="3200" dirty="0"/>
          </a:p>
          <a:p>
            <a:r>
              <a:rPr lang="en-US" sz="3200" dirty="0" err="1" smtClean="0"/>
              <a:t>Overnutrition</a:t>
            </a:r>
            <a:r>
              <a:rPr lang="en-US" sz="3200" dirty="0" smtClean="0"/>
              <a:t>: ingestion of too many calories and improper foods. 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1 billion people are overweight. 300 million are obese. 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55353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708" y="466175"/>
            <a:ext cx="79422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Grains (corn, rice, wheat and rye) make up the largest component of the human diet.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Meat comes in second!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Fish is last. 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As income increases with economic growth people tend to add more meat to their diet.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54474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figure_11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39700"/>
            <a:ext cx="6783388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347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3985</TotalTime>
  <Words>1860</Words>
  <Application>Microsoft Macintosh PowerPoint</Application>
  <PresentationFormat>On-screen Show (4:3)</PresentationFormat>
  <Paragraphs>269</Paragraphs>
  <Slides>65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Michlovitch-Clark</dc:creator>
  <cp:lastModifiedBy>Andrea Michlovitch-Clark</cp:lastModifiedBy>
  <cp:revision>44</cp:revision>
  <dcterms:created xsi:type="dcterms:W3CDTF">2014-12-28T06:27:11Z</dcterms:created>
  <dcterms:modified xsi:type="dcterms:W3CDTF">2015-02-05T20:16:20Z</dcterms:modified>
</cp:coreProperties>
</file>