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256" r:id="rId2"/>
    <p:sldId id="257" r:id="rId3"/>
    <p:sldId id="284" r:id="rId4"/>
    <p:sldId id="306" r:id="rId5"/>
    <p:sldId id="307" r:id="rId6"/>
    <p:sldId id="308" r:id="rId7"/>
    <p:sldId id="309" r:id="rId8"/>
    <p:sldId id="310" r:id="rId9"/>
    <p:sldId id="258" r:id="rId10"/>
    <p:sldId id="285" r:id="rId11"/>
    <p:sldId id="286" r:id="rId12"/>
    <p:sldId id="287" r:id="rId13"/>
    <p:sldId id="288" r:id="rId14"/>
    <p:sldId id="259" r:id="rId15"/>
    <p:sldId id="289" r:id="rId16"/>
    <p:sldId id="260" r:id="rId17"/>
    <p:sldId id="261" r:id="rId18"/>
    <p:sldId id="290" r:id="rId19"/>
    <p:sldId id="262" r:id="rId20"/>
    <p:sldId id="263" r:id="rId21"/>
    <p:sldId id="264" r:id="rId22"/>
    <p:sldId id="292" r:id="rId23"/>
    <p:sldId id="265" r:id="rId24"/>
    <p:sldId id="293" r:id="rId25"/>
    <p:sldId id="266" r:id="rId26"/>
    <p:sldId id="267" r:id="rId27"/>
    <p:sldId id="294" r:id="rId28"/>
    <p:sldId id="268" r:id="rId29"/>
    <p:sldId id="311" r:id="rId30"/>
    <p:sldId id="269" r:id="rId31"/>
    <p:sldId id="270" r:id="rId32"/>
    <p:sldId id="296" r:id="rId33"/>
    <p:sldId id="271" r:id="rId34"/>
    <p:sldId id="295" r:id="rId35"/>
    <p:sldId id="312" r:id="rId36"/>
    <p:sldId id="313" r:id="rId37"/>
    <p:sldId id="272" r:id="rId38"/>
    <p:sldId id="314" r:id="rId39"/>
    <p:sldId id="315" r:id="rId40"/>
    <p:sldId id="316" r:id="rId41"/>
    <p:sldId id="317" r:id="rId42"/>
    <p:sldId id="273" r:id="rId43"/>
    <p:sldId id="318" r:id="rId44"/>
    <p:sldId id="319" r:id="rId45"/>
    <p:sldId id="298" r:id="rId46"/>
    <p:sldId id="299" r:id="rId47"/>
    <p:sldId id="274" r:id="rId48"/>
    <p:sldId id="300" r:id="rId49"/>
    <p:sldId id="320" r:id="rId50"/>
    <p:sldId id="275" r:id="rId51"/>
    <p:sldId id="276" r:id="rId52"/>
    <p:sldId id="277" r:id="rId53"/>
    <p:sldId id="278" r:id="rId54"/>
    <p:sldId id="301" r:id="rId55"/>
    <p:sldId id="279" r:id="rId56"/>
    <p:sldId id="280" r:id="rId57"/>
    <p:sldId id="302" r:id="rId58"/>
    <p:sldId id="303" r:id="rId59"/>
    <p:sldId id="281" r:id="rId60"/>
    <p:sldId id="282" r:id="rId61"/>
    <p:sldId id="283" r:id="rId62"/>
    <p:sldId id="304" r:id="rId63"/>
    <p:sldId id="305"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1" d="100"/>
          <a:sy n="61" d="100"/>
        </p:scale>
        <p:origin x="-1736"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AA9247-733F-EA41-AA0B-301D114CC7B7}" type="datetimeFigureOut">
              <a:rPr lang="en-US" smtClean="0"/>
              <a:t>2/5/15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3EC074-AE67-F048-8441-83C0794629F7}" type="slidenum">
              <a:rPr lang="en-US" smtClean="0"/>
              <a:t>‹#›</a:t>
            </a:fld>
            <a:endParaRPr lang="en-US"/>
          </a:p>
        </p:txBody>
      </p:sp>
    </p:spTree>
    <p:extLst>
      <p:ext uri="{BB962C8B-B14F-4D97-AF65-F5344CB8AC3E}">
        <p14:creationId xmlns:p14="http://schemas.microsoft.com/office/powerpoint/2010/main" val="7973821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1A522A-1E47-8C46-B8A7-2AE81094278A}" type="slidenum">
              <a:rPr lang="en-US"/>
              <a:pPr/>
              <a:t>3</a:t>
            </a:fld>
            <a:endParaRPr lang="en-US"/>
          </a:p>
        </p:txBody>
      </p:sp>
      <p:sp>
        <p:nvSpPr>
          <p:cNvPr id="147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7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B3C8D9-670D-C647-9E51-E95D7E0F325B}" type="slidenum">
              <a:rPr lang="en-US"/>
              <a:pPr/>
              <a:t>13</a:t>
            </a:fld>
            <a:endParaRPr lang="en-US"/>
          </a:p>
        </p:txBody>
      </p:sp>
      <p:sp>
        <p:nvSpPr>
          <p:cNvPr id="151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1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E72F95-71B9-F645-A5BD-AA3345728362}" type="slidenum">
              <a:rPr lang="en-US"/>
              <a:pPr/>
              <a:t>15</a:t>
            </a:fld>
            <a:endParaRPr lang="en-US"/>
          </a:p>
        </p:txBody>
      </p:sp>
      <p:sp>
        <p:nvSpPr>
          <p:cNvPr id="152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2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FE3E6B-81A2-1447-8428-F4F687762F07}" type="slidenum">
              <a:rPr lang="en-US"/>
              <a:pPr/>
              <a:t>18</a:t>
            </a:fld>
            <a:endParaRPr lang="en-US"/>
          </a:p>
        </p:txBody>
      </p:sp>
      <p:sp>
        <p:nvSpPr>
          <p:cNvPr id="154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4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B437C8-94FB-BD44-84D9-EC918BF4B644}" type="slidenum">
              <a:rPr lang="en-US"/>
              <a:pPr/>
              <a:t>22</a:t>
            </a:fld>
            <a:endParaRPr lang="en-US"/>
          </a:p>
        </p:txBody>
      </p:sp>
      <p:sp>
        <p:nvSpPr>
          <p:cNvPr id="157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7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73E82E-0655-444C-8AC9-D0C3FF12B836}" type="slidenum">
              <a:rPr lang="en-US"/>
              <a:pPr/>
              <a:t>24</a:t>
            </a:fld>
            <a:endParaRPr lang="en-US"/>
          </a:p>
        </p:txBody>
      </p:sp>
      <p:sp>
        <p:nvSpPr>
          <p:cNvPr id="158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8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068B07-7CE5-1945-9E9E-091D6C43F689}" type="slidenum">
              <a:rPr lang="en-US"/>
              <a:pPr/>
              <a:t>27</a:t>
            </a:fld>
            <a:endParaRPr lang="en-US"/>
          </a:p>
        </p:txBody>
      </p:sp>
      <p:sp>
        <p:nvSpPr>
          <p:cNvPr id="159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9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miter lim="800000"/>
            <a:headEnd/>
            <a:tailEnd/>
          </a:ln>
        </p:spPr>
        <p:txBody>
          <a:bodyPr/>
          <a:lstStyle/>
          <a:p>
            <a:fld id="{B00348F4-3095-4088-861E-6E6FF78B70E6}" type="slidenum">
              <a:rPr lang="en-US"/>
              <a:pPr/>
              <a:t>29</a:t>
            </a:fld>
            <a:endParaRPr lang="en-US"/>
          </a:p>
        </p:txBody>
      </p:sp>
      <p:sp>
        <p:nvSpPr>
          <p:cNvPr id="4813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4198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2928EE-D6A9-B54E-93F8-1313731B696E}" type="slidenum">
              <a:rPr lang="en-US"/>
              <a:pPr/>
              <a:t>32</a:t>
            </a:fld>
            <a:endParaRPr lang="en-US"/>
          </a:p>
        </p:txBody>
      </p:sp>
      <p:sp>
        <p:nvSpPr>
          <p:cNvPr id="163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04209F-926F-6B48-B60C-617430B6849C}" type="slidenum">
              <a:rPr lang="en-US"/>
              <a:pPr/>
              <a:t>34</a:t>
            </a:fld>
            <a:endParaRPr lang="en-US"/>
          </a:p>
        </p:txBody>
      </p:sp>
      <p:sp>
        <p:nvSpPr>
          <p:cNvPr id="160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0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miter lim="800000"/>
            <a:headEnd/>
            <a:tailEnd/>
          </a:ln>
        </p:spPr>
        <p:txBody>
          <a:bodyPr/>
          <a:lstStyle/>
          <a:p>
            <a:fld id="{6465EBE6-6518-427C-BF36-2266972A4BC1}" type="slidenum">
              <a:rPr lang="en-US"/>
              <a:pPr/>
              <a:t>35</a:t>
            </a:fld>
            <a:endParaRPr lang="en-US"/>
          </a:p>
        </p:txBody>
      </p:sp>
      <p:sp>
        <p:nvSpPr>
          <p:cNvPr id="52226"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4608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pPr eaLnBrk="1" hangingPunct="1"/>
            <a:r>
              <a:rPr lang="en-US" smtClean="0"/>
              <a:t>Beginning in the 1960’s, the perception of fire as universally “bad” as well as the long-term value of fire suppression (“Smokey the Bear”) policy began to be questioned by scientists.  Nearly 50 years later, we still have an incomplete understanding of the role of fire in ecosystems.  However, we </a:t>
            </a:r>
            <a:r>
              <a:rPr lang="en-US" u="sng" smtClean="0"/>
              <a:t>have</a:t>
            </a:r>
            <a:r>
              <a:rPr lang="en-US" smtClean="0"/>
              <a:t> learned that fire has both direct and indirect effects on all aspects of forest ecosystems.  These effects are the focus of this discussion.</a:t>
            </a:r>
            <a:endParaRPr lang="en-US" b="1" smtClean="0"/>
          </a:p>
          <a:p>
            <a:pPr eaLnBrk="1" hangingPunct="1"/>
            <a:endParaRPr lang="en-US" b="1" smtClean="0"/>
          </a:p>
          <a:p>
            <a:pPr eaLnBrk="1" hangingPunct="1"/>
            <a:r>
              <a:rPr lang="en-US" b="1" smtClean="0"/>
              <a:t>Role of Fire in Forest Ecosystems</a:t>
            </a:r>
            <a:r>
              <a:rPr lang="en-US" smtClean="0"/>
              <a:t> </a:t>
            </a:r>
          </a:p>
          <a:p>
            <a:pPr eaLnBrk="1" hangingPunct="1"/>
            <a:r>
              <a:rPr lang="en-US" smtClean="0"/>
              <a:t>1.  reduces probability of catastrophic fire</a:t>
            </a:r>
          </a:p>
          <a:p>
            <a:pPr eaLnBrk="1" hangingPunct="1"/>
            <a:r>
              <a:rPr lang="en-US" smtClean="0"/>
              <a:t>2.  nutrient input into soils</a:t>
            </a:r>
          </a:p>
          <a:p>
            <a:pPr eaLnBrk="1" hangingPunct="1"/>
            <a:r>
              <a:rPr lang="en-US" smtClean="0"/>
              <a:t>3.  control of insect pests</a:t>
            </a:r>
          </a:p>
          <a:p>
            <a:pPr eaLnBrk="1" hangingPunct="1"/>
            <a:r>
              <a:rPr lang="en-US" smtClean="0"/>
              <a:t>4.  control of tree pathogens</a:t>
            </a:r>
          </a:p>
          <a:p>
            <a:pPr eaLnBrk="1" hangingPunct="1"/>
            <a:r>
              <a:rPr lang="en-US" smtClean="0"/>
              <a:t>5.  maintain species diversity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p:spPr>
        <p:txBody>
          <a:bodyPr/>
          <a:lstStyle/>
          <a:p>
            <a:pPr eaLnBrk="1" hangingPunct="1"/>
            <a:r>
              <a:rPr lang="en-US" smtClean="0"/>
              <a:t>In many forest types, the </a:t>
            </a:r>
            <a:r>
              <a:rPr lang="en-US" b="1" smtClean="0"/>
              <a:t>fire regime </a:t>
            </a:r>
            <a:r>
              <a:rPr lang="en-US" smtClean="0"/>
              <a:t>(the historical frequency and intensity of natural fires) reduces fuels such that fires burn frequently and at low to moderate intensity.  With fire suppression, tree density increases along with the abundance of </a:t>
            </a:r>
            <a:r>
              <a:rPr lang="en-US" b="1" smtClean="0"/>
              <a:t>ladder fuels</a:t>
            </a:r>
            <a:r>
              <a:rPr lang="en-US" smtClean="0"/>
              <a:t>, resulting in an increased probability of </a:t>
            </a:r>
            <a:r>
              <a:rPr lang="en-US" b="1" smtClean="0"/>
              <a:t>crown fires</a:t>
            </a:r>
            <a:r>
              <a:rPr lang="en-US" smtClean="0"/>
              <a:t> due to the </a:t>
            </a:r>
            <a:r>
              <a:rPr lang="en-US" b="1" smtClean="0"/>
              <a:t>“staircase effect.”</a:t>
            </a:r>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D74600-4E78-4C47-BDD5-88444876DE94}" type="slidenum">
              <a:rPr lang="en-US"/>
              <a:pPr/>
              <a:t>45</a:t>
            </a:fld>
            <a:endParaRPr lang="en-US"/>
          </a:p>
        </p:txBody>
      </p:sp>
      <p:sp>
        <p:nvSpPr>
          <p:cNvPr id="165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5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260DE1-F7B9-0F4A-BDA7-2DBD933696C3}" type="slidenum">
              <a:rPr lang="en-US"/>
              <a:pPr/>
              <a:t>46</a:t>
            </a:fld>
            <a:endParaRPr lang="en-US"/>
          </a:p>
        </p:txBody>
      </p:sp>
      <p:sp>
        <p:nvSpPr>
          <p:cNvPr id="166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6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6243C8-9A6C-5749-9FF2-5AD905B87058}" type="slidenum">
              <a:rPr lang="en-US"/>
              <a:pPr/>
              <a:t>48</a:t>
            </a:fld>
            <a:endParaRPr lang="en-US"/>
          </a:p>
        </p:txBody>
      </p:sp>
      <p:sp>
        <p:nvSpPr>
          <p:cNvPr id="167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7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DF2A57-71B7-8842-8031-5D21DF3A58CD}" type="slidenum">
              <a:rPr lang="en-US"/>
              <a:pPr/>
              <a:t>54</a:t>
            </a:fld>
            <a:endParaRPr lang="en-US"/>
          </a:p>
        </p:txBody>
      </p:sp>
      <p:sp>
        <p:nvSpPr>
          <p:cNvPr id="168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8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3384AE-7906-E54C-AF94-121A82F65484}" type="slidenum">
              <a:rPr lang="en-US"/>
              <a:pPr/>
              <a:t>57</a:t>
            </a:fld>
            <a:endParaRPr lang="en-US"/>
          </a:p>
        </p:txBody>
      </p:sp>
      <p:sp>
        <p:nvSpPr>
          <p:cNvPr id="169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9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5B4C4B-0176-374D-8CA7-F992A5C72D65}" type="slidenum">
              <a:rPr lang="en-US"/>
              <a:pPr/>
              <a:t>58</a:t>
            </a:fld>
            <a:endParaRPr lang="en-US"/>
          </a:p>
        </p:txBody>
      </p:sp>
      <p:sp>
        <p:nvSpPr>
          <p:cNvPr id="171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79EE2B-04C3-7B47-80F4-7AC54D8FF8D1}" type="slidenum">
              <a:rPr lang="en-US"/>
              <a:pPr/>
              <a:t>62</a:t>
            </a:fld>
            <a:endParaRPr lang="en-US"/>
          </a:p>
        </p:txBody>
      </p:sp>
      <p:sp>
        <p:nvSpPr>
          <p:cNvPr id="173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3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4D124F-2A82-3F4A-9DA6-24BFF12000E8}" type="slidenum">
              <a:rPr lang="en-US"/>
              <a:pPr/>
              <a:t>63</a:t>
            </a:fld>
            <a:endParaRPr lang="en-US"/>
          </a:p>
        </p:txBody>
      </p:sp>
      <p:sp>
        <p:nvSpPr>
          <p:cNvPr id="174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miter lim="800000"/>
            <a:headEnd/>
            <a:tailEnd/>
          </a:ln>
        </p:spPr>
        <p:txBody>
          <a:bodyPr/>
          <a:lstStyle/>
          <a:p>
            <a:fld id="{8685104B-187B-4A6A-9091-1C178FC52A61}" type="slidenum">
              <a:rPr lang="en-US"/>
              <a:pPr/>
              <a:t>7</a:t>
            </a:fld>
            <a:endParaRPr lang="en-US"/>
          </a:p>
        </p:txBody>
      </p:sp>
      <p:sp>
        <p:nvSpPr>
          <p:cNvPr id="29698" name="Rectangle 2"/>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ma14="http://schemas.microsoft.com/office/mac/drawingml/2011/main" val="1"/>
            </a:ext>
          </a:extLst>
        </p:spPr>
      </p:sp>
      <p:sp>
        <p:nvSpPr>
          <p:cNvPr id="23556" name="Rectangle 3"/>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b="1" smtClean="0">
                <a:solidFill>
                  <a:srgbClr val="00AEF0"/>
                </a:solidFill>
                <a:latin typeface="Arial" pitchFamily="34" charset="0"/>
                <a:ea typeface="ＭＳ Ｐゴシック" pitchFamily="34" charset="-128"/>
                <a:cs typeface="Arial" pitchFamily="34" charset="0"/>
              </a:rPr>
              <a:t>Figure 10.4</a:t>
            </a:r>
          </a:p>
          <a:p>
            <a:pPr eaLnBrk="1" hangingPunct="1"/>
            <a:r>
              <a:rPr lang="el-GR" b="1" smtClean="0">
                <a:solidFill>
                  <a:srgbClr val="00AEF0"/>
                </a:solidFill>
                <a:latin typeface="Arial" pitchFamily="34" charset="0"/>
                <a:ea typeface="ＭＳ Ｐゴシック" pitchFamily="34" charset="-128"/>
                <a:cs typeface="Arial" pitchFamily="34" charset="0"/>
              </a:rPr>
              <a:t>Natural capital: </a:t>
            </a:r>
            <a:r>
              <a:rPr lang="el-GR" smtClean="0">
                <a:solidFill>
                  <a:srgbClr val="292526"/>
                </a:solidFill>
                <a:latin typeface="Arial" pitchFamily="34" charset="0"/>
                <a:ea typeface="ＭＳ Ｐゴシック" pitchFamily="34" charset="-128"/>
                <a:cs typeface="Arial" pitchFamily="34" charset="0"/>
              </a:rPr>
              <a:t>major ecological and economic services provided by forests. QUESTION: </a:t>
            </a:r>
            <a:r>
              <a:rPr lang="el-GR" i="1" smtClean="0">
                <a:solidFill>
                  <a:srgbClr val="292526"/>
                </a:solidFill>
                <a:latin typeface="Arial" pitchFamily="34" charset="0"/>
                <a:ea typeface="ＭＳ Ｐゴシック" pitchFamily="34" charset="-128"/>
                <a:cs typeface="Arial" pitchFamily="34" charset="0"/>
              </a:rPr>
              <a:t>Which two ecological services and which two economic services do you think are the most important?</a:t>
            </a:r>
            <a:endParaRPr lang="el-GR" smtClean="0">
              <a:solidFill>
                <a:srgbClr val="000000"/>
              </a:solidFill>
              <a:latin typeface="Arial" pitchFamily="34" charset="0"/>
              <a:ea typeface="ＭＳ Ｐゴシック" pitchFamily="34" charset="-128"/>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miter lim="800000"/>
            <a:headEnd/>
            <a:tailEnd/>
          </a:ln>
        </p:spPr>
        <p:txBody>
          <a:bodyPr/>
          <a:lstStyle/>
          <a:p>
            <a:fld id="{AD0BBE9B-9D3C-44B8-BCF3-5D41B0485A84}" type="slidenum">
              <a:rPr lang="en-US"/>
              <a:pPr/>
              <a:t>8</a:t>
            </a:fld>
            <a:endParaRPr lang="en-US"/>
          </a:p>
        </p:txBody>
      </p:sp>
      <p:sp>
        <p:nvSpPr>
          <p:cNvPr id="39938" name="Rectangle 2"/>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ma14="http://schemas.microsoft.com/office/mac/drawingml/2011/main" val="1"/>
            </a:ext>
          </a:extLst>
        </p:spPr>
      </p:sp>
      <p:sp>
        <p:nvSpPr>
          <p:cNvPr id="33796" name="Rectangle 3"/>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b="1" smtClean="0">
                <a:solidFill>
                  <a:srgbClr val="00AEF0"/>
                </a:solidFill>
                <a:latin typeface="Arial" pitchFamily="34" charset="0"/>
                <a:ea typeface="ＭＳ Ｐゴシック" pitchFamily="34" charset="-128"/>
                <a:cs typeface="Arial" pitchFamily="34" charset="0"/>
              </a:rPr>
              <a:t>Figure 10.7</a:t>
            </a:r>
          </a:p>
          <a:p>
            <a:pPr eaLnBrk="1" hangingPunct="1"/>
            <a:r>
              <a:rPr lang="el-GR" b="1" smtClean="0">
                <a:solidFill>
                  <a:srgbClr val="00AEF0"/>
                </a:solidFill>
                <a:latin typeface="Arial" pitchFamily="34" charset="0"/>
                <a:ea typeface="ＭＳ Ｐゴシック" pitchFamily="34" charset="-128"/>
                <a:cs typeface="Arial" pitchFamily="34" charset="0"/>
              </a:rPr>
              <a:t>Natural capital degradation: </a:t>
            </a:r>
            <a:r>
              <a:rPr lang="el-GR" smtClean="0">
                <a:solidFill>
                  <a:srgbClr val="292526"/>
                </a:solidFill>
                <a:latin typeface="Arial" pitchFamily="34" charset="0"/>
                <a:ea typeface="ＭＳ Ｐゴシック" pitchFamily="34" charset="-128"/>
                <a:cs typeface="Arial" pitchFamily="34" charset="0"/>
              </a:rPr>
              <a:t>harmful environmental effects of deforestation that can reduce biodiversity and the ecological services provided by forests (Figure 10-4, left). QUESTION: </a:t>
            </a:r>
            <a:r>
              <a:rPr lang="el-GR" i="1" smtClean="0">
                <a:solidFill>
                  <a:srgbClr val="292526"/>
                </a:solidFill>
                <a:latin typeface="Arial" pitchFamily="34" charset="0"/>
                <a:ea typeface="ＭＳ Ｐゴシック" pitchFamily="34" charset="-128"/>
                <a:cs typeface="Arial" pitchFamily="34" charset="0"/>
              </a:rPr>
              <a:t>What are the two direct and two indirect effects of your lifestyle on deforest</a:t>
            </a:r>
            <a:r>
              <a:rPr lang="en-US" i="1" smtClean="0">
                <a:solidFill>
                  <a:srgbClr val="292526"/>
                </a:solidFill>
                <a:latin typeface="Arial" pitchFamily="34" charset="0"/>
                <a:ea typeface="ＭＳ Ｐゴシック" pitchFamily="34" charset="-128"/>
                <a:cs typeface="Arial" pitchFamily="34" charset="0"/>
              </a:rPr>
              <a:t>ation?</a:t>
            </a:r>
            <a:endParaRPr lang="el-GR" smtClean="0">
              <a:solidFill>
                <a:srgbClr val="000000"/>
              </a:solidFill>
              <a:latin typeface="Arial" pitchFamily="34" charset="0"/>
              <a:ea typeface="ＭＳ Ｐゴシック" pitchFamily="34" charset="-128"/>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ED8677-731C-E248-ACB7-83997096B3A3}" type="slidenum">
              <a:rPr lang="en-US"/>
              <a:pPr/>
              <a:t>10</a:t>
            </a:fld>
            <a:endParaRPr lang="en-US"/>
          </a:p>
        </p:txBody>
      </p:sp>
      <p:sp>
        <p:nvSpPr>
          <p:cNvPr id="148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8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0FCAD4-1E25-8041-8EC6-296A503797BF}" type="slidenum">
              <a:rPr lang="en-US"/>
              <a:pPr/>
              <a:t>11</a:t>
            </a:fld>
            <a:endParaRPr lang="en-US"/>
          </a:p>
        </p:txBody>
      </p:sp>
      <p:sp>
        <p:nvSpPr>
          <p:cNvPr id="149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9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A5A322-BDAA-3547-BB6E-706C0B639F4A}" type="slidenum">
              <a:rPr lang="en-US"/>
              <a:pPr/>
              <a:t>12</a:t>
            </a:fld>
            <a:endParaRPr lang="en-US"/>
          </a:p>
        </p:txBody>
      </p:sp>
      <p:sp>
        <p:nvSpPr>
          <p:cNvPr id="150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053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335C80-BDDA-CE48-A1DB-A4EF3379BCD2}" type="datetimeFigureOut">
              <a:rPr lang="en-US" smtClean="0"/>
              <a:t>2/5/15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FAE0BC-B758-0343-B884-E8062E59671E}" type="slidenum">
              <a:rPr lang="en-US" smtClean="0"/>
              <a:t>‹#›</a:t>
            </a:fld>
            <a:endParaRPr lang="en-US"/>
          </a:p>
        </p:txBody>
      </p:sp>
    </p:spTree>
    <p:extLst>
      <p:ext uri="{BB962C8B-B14F-4D97-AF65-F5344CB8AC3E}">
        <p14:creationId xmlns:p14="http://schemas.microsoft.com/office/powerpoint/2010/main" val="2757252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335C80-BDDA-CE48-A1DB-A4EF3379BCD2}" type="datetimeFigureOut">
              <a:rPr lang="en-US" smtClean="0"/>
              <a:t>2/5/15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FAE0BC-B758-0343-B884-E8062E59671E}" type="slidenum">
              <a:rPr lang="en-US" smtClean="0"/>
              <a:t>‹#›</a:t>
            </a:fld>
            <a:endParaRPr lang="en-US"/>
          </a:p>
        </p:txBody>
      </p:sp>
    </p:spTree>
    <p:extLst>
      <p:ext uri="{BB962C8B-B14F-4D97-AF65-F5344CB8AC3E}">
        <p14:creationId xmlns:p14="http://schemas.microsoft.com/office/powerpoint/2010/main" val="768053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335C80-BDDA-CE48-A1DB-A4EF3379BCD2}" type="datetimeFigureOut">
              <a:rPr lang="en-US" smtClean="0"/>
              <a:t>2/5/15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FAE0BC-B758-0343-B884-E8062E59671E}" type="slidenum">
              <a:rPr lang="en-US" smtClean="0"/>
              <a:t>‹#›</a:t>
            </a:fld>
            <a:endParaRPr lang="en-US"/>
          </a:p>
        </p:txBody>
      </p:sp>
    </p:spTree>
    <p:extLst>
      <p:ext uri="{BB962C8B-B14F-4D97-AF65-F5344CB8AC3E}">
        <p14:creationId xmlns:p14="http://schemas.microsoft.com/office/powerpoint/2010/main" val="3644620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68288" y="180975"/>
            <a:ext cx="8685212" cy="5365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92088" y="2247900"/>
            <a:ext cx="4318000" cy="2698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62488" y="2247900"/>
            <a:ext cx="4318000" cy="2698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7213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8288" y="180975"/>
            <a:ext cx="8685212" cy="5365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92088" y="2247900"/>
            <a:ext cx="4318000" cy="2698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2488" y="2247900"/>
            <a:ext cx="4318000" cy="2698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2582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335C80-BDDA-CE48-A1DB-A4EF3379BCD2}" type="datetimeFigureOut">
              <a:rPr lang="en-US" smtClean="0"/>
              <a:t>2/5/15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FAE0BC-B758-0343-B884-E8062E59671E}" type="slidenum">
              <a:rPr lang="en-US" smtClean="0"/>
              <a:t>‹#›</a:t>
            </a:fld>
            <a:endParaRPr lang="en-US"/>
          </a:p>
        </p:txBody>
      </p:sp>
    </p:spTree>
    <p:extLst>
      <p:ext uri="{BB962C8B-B14F-4D97-AF65-F5344CB8AC3E}">
        <p14:creationId xmlns:p14="http://schemas.microsoft.com/office/powerpoint/2010/main" val="1846985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335C80-BDDA-CE48-A1DB-A4EF3379BCD2}" type="datetimeFigureOut">
              <a:rPr lang="en-US" smtClean="0"/>
              <a:t>2/5/15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FAE0BC-B758-0343-B884-E8062E59671E}" type="slidenum">
              <a:rPr lang="en-US" smtClean="0"/>
              <a:t>‹#›</a:t>
            </a:fld>
            <a:endParaRPr lang="en-US"/>
          </a:p>
        </p:txBody>
      </p:sp>
    </p:spTree>
    <p:extLst>
      <p:ext uri="{BB962C8B-B14F-4D97-AF65-F5344CB8AC3E}">
        <p14:creationId xmlns:p14="http://schemas.microsoft.com/office/powerpoint/2010/main" val="2094838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335C80-BDDA-CE48-A1DB-A4EF3379BCD2}" type="datetimeFigureOut">
              <a:rPr lang="en-US" smtClean="0"/>
              <a:t>2/5/15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FAE0BC-B758-0343-B884-E8062E59671E}" type="slidenum">
              <a:rPr lang="en-US" smtClean="0"/>
              <a:t>‹#›</a:t>
            </a:fld>
            <a:endParaRPr lang="en-US"/>
          </a:p>
        </p:txBody>
      </p:sp>
    </p:spTree>
    <p:extLst>
      <p:ext uri="{BB962C8B-B14F-4D97-AF65-F5344CB8AC3E}">
        <p14:creationId xmlns:p14="http://schemas.microsoft.com/office/powerpoint/2010/main" val="355603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335C80-BDDA-CE48-A1DB-A4EF3379BCD2}" type="datetimeFigureOut">
              <a:rPr lang="en-US" smtClean="0"/>
              <a:t>2/5/15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FAE0BC-B758-0343-B884-E8062E59671E}" type="slidenum">
              <a:rPr lang="en-US" smtClean="0"/>
              <a:t>‹#›</a:t>
            </a:fld>
            <a:endParaRPr lang="en-US"/>
          </a:p>
        </p:txBody>
      </p:sp>
    </p:spTree>
    <p:extLst>
      <p:ext uri="{BB962C8B-B14F-4D97-AF65-F5344CB8AC3E}">
        <p14:creationId xmlns:p14="http://schemas.microsoft.com/office/powerpoint/2010/main" val="2961995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335C80-BDDA-CE48-A1DB-A4EF3379BCD2}" type="datetimeFigureOut">
              <a:rPr lang="en-US" smtClean="0"/>
              <a:t>2/5/15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FAE0BC-B758-0343-B884-E8062E59671E}" type="slidenum">
              <a:rPr lang="en-US" smtClean="0"/>
              <a:t>‹#›</a:t>
            </a:fld>
            <a:endParaRPr lang="en-US"/>
          </a:p>
        </p:txBody>
      </p:sp>
    </p:spTree>
    <p:extLst>
      <p:ext uri="{BB962C8B-B14F-4D97-AF65-F5344CB8AC3E}">
        <p14:creationId xmlns:p14="http://schemas.microsoft.com/office/powerpoint/2010/main" val="4292902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335C80-BDDA-CE48-A1DB-A4EF3379BCD2}" type="datetimeFigureOut">
              <a:rPr lang="en-US" smtClean="0"/>
              <a:t>2/5/15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FAE0BC-B758-0343-B884-E8062E59671E}" type="slidenum">
              <a:rPr lang="en-US" smtClean="0"/>
              <a:t>‹#›</a:t>
            </a:fld>
            <a:endParaRPr lang="en-US"/>
          </a:p>
        </p:txBody>
      </p:sp>
    </p:spTree>
    <p:extLst>
      <p:ext uri="{BB962C8B-B14F-4D97-AF65-F5344CB8AC3E}">
        <p14:creationId xmlns:p14="http://schemas.microsoft.com/office/powerpoint/2010/main" val="1856908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335C80-BDDA-CE48-A1DB-A4EF3379BCD2}" type="datetimeFigureOut">
              <a:rPr lang="en-US" smtClean="0"/>
              <a:t>2/5/15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FAE0BC-B758-0343-B884-E8062E59671E}" type="slidenum">
              <a:rPr lang="en-US" smtClean="0"/>
              <a:t>‹#›</a:t>
            </a:fld>
            <a:endParaRPr lang="en-US"/>
          </a:p>
        </p:txBody>
      </p:sp>
    </p:spTree>
    <p:extLst>
      <p:ext uri="{BB962C8B-B14F-4D97-AF65-F5344CB8AC3E}">
        <p14:creationId xmlns:p14="http://schemas.microsoft.com/office/powerpoint/2010/main" val="4211178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335C80-BDDA-CE48-A1DB-A4EF3379BCD2}" type="datetimeFigureOut">
              <a:rPr lang="en-US" smtClean="0"/>
              <a:t>2/5/15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FAE0BC-B758-0343-B884-E8062E59671E}" type="slidenum">
              <a:rPr lang="en-US" smtClean="0"/>
              <a:t>‹#›</a:t>
            </a:fld>
            <a:endParaRPr lang="en-US"/>
          </a:p>
        </p:txBody>
      </p:sp>
    </p:spTree>
    <p:extLst>
      <p:ext uri="{BB962C8B-B14F-4D97-AF65-F5344CB8AC3E}">
        <p14:creationId xmlns:p14="http://schemas.microsoft.com/office/powerpoint/2010/main" val="200108062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335C80-BDDA-CE48-A1DB-A4EF3379BCD2}" type="datetimeFigureOut">
              <a:rPr lang="en-US" smtClean="0"/>
              <a:t>2/5/15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FAE0BC-B758-0343-B884-E8062E59671E}" type="slidenum">
              <a:rPr lang="en-US" smtClean="0"/>
              <a:t>‹#›</a:t>
            </a:fld>
            <a:endParaRPr lang="en-US"/>
          </a:p>
        </p:txBody>
      </p:sp>
    </p:spTree>
    <p:extLst>
      <p:ext uri="{BB962C8B-B14F-4D97-AF65-F5344CB8AC3E}">
        <p14:creationId xmlns:p14="http://schemas.microsoft.com/office/powerpoint/2010/main" val="8188584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4.jpeg"/></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2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0.jpeg"/></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7.jpeg"/></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4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4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4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43.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44.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7433" y="369725"/>
            <a:ext cx="7864392" cy="1446550"/>
          </a:xfrm>
          <a:prstGeom prst="rect">
            <a:avLst/>
          </a:prstGeom>
          <a:noFill/>
        </p:spPr>
        <p:txBody>
          <a:bodyPr wrap="square" rtlCol="0">
            <a:spAutoFit/>
          </a:bodyPr>
          <a:lstStyle/>
          <a:p>
            <a:pPr algn="ctr"/>
            <a:r>
              <a:rPr lang="en-US" sz="4400" dirty="0" smtClean="0"/>
              <a:t>Chapter 10</a:t>
            </a:r>
          </a:p>
          <a:p>
            <a:pPr algn="ctr"/>
            <a:r>
              <a:rPr lang="en-US" sz="4400" dirty="0" smtClean="0"/>
              <a:t>Land, Public and Private</a:t>
            </a:r>
            <a:endParaRPr lang="en-US" sz="4400" dirty="0"/>
          </a:p>
        </p:txBody>
      </p:sp>
      <p:pic>
        <p:nvPicPr>
          <p:cNvPr id="3" name="Picture 2" descr="figure_10_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4567" y="2079033"/>
            <a:ext cx="5896054" cy="4778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5700708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figure_10_0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42900"/>
            <a:ext cx="8531225" cy="618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55733619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figure_10_0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68300"/>
            <a:ext cx="8531225" cy="611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53098357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figure_10_01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30200"/>
            <a:ext cx="8531225" cy="619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12754149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figure_10_01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42900"/>
            <a:ext cx="8531225" cy="618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0297343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4476" y="353650"/>
            <a:ext cx="8183377" cy="1446550"/>
          </a:xfrm>
          <a:prstGeom prst="rect">
            <a:avLst/>
          </a:prstGeom>
          <a:noFill/>
        </p:spPr>
        <p:txBody>
          <a:bodyPr wrap="square" rtlCol="0">
            <a:spAutoFit/>
          </a:bodyPr>
          <a:lstStyle/>
          <a:p>
            <a:r>
              <a:rPr lang="en-US" sz="4400" dirty="0" smtClean="0"/>
              <a:t>Tragedy of the Commons</a:t>
            </a:r>
          </a:p>
          <a:p>
            <a:endParaRPr lang="en-US" sz="4400" dirty="0"/>
          </a:p>
        </p:txBody>
      </p:sp>
      <p:sp>
        <p:nvSpPr>
          <p:cNvPr id="3" name="TextBox 2"/>
          <p:cNvSpPr txBox="1"/>
          <p:nvPr/>
        </p:nvSpPr>
        <p:spPr>
          <a:xfrm>
            <a:off x="514476" y="1478901"/>
            <a:ext cx="8344151" cy="4524315"/>
          </a:xfrm>
          <a:prstGeom prst="rect">
            <a:avLst/>
          </a:prstGeom>
          <a:noFill/>
        </p:spPr>
        <p:txBody>
          <a:bodyPr wrap="square" rtlCol="0">
            <a:spAutoFit/>
          </a:bodyPr>
          <a:lstStyle/>
          <a:p>
            <a:pPr marL="457200" indent="-457200">
              <a:buFont typeface="Arial"/>
              <a:buChar char="•"/>
            </a:pPr>
            <a:r>
              <a:rPr lang="en-US" sz="3200" dirty="0" smtClean="0"/>
              <a:t>Tendency of a shared, limited resource to become depleted because people act from self-interest for short term gain. </a:t>
            </a:r>
          </a:p>
          <a:p>
            <a:pPr marL="457200" indent="-457200">
              <a:buFont typeface="Arial"/>
              <a:buChar char="•"/>
            </a:pPr>
            <a:endParaRPr lang="en-US" sz="3200" dirty="0"/>
          </a:p>
          <a:p>
            <a:pPr marL="457200" indent="-457200">
              <a:buFont typeface="Arial"/>
              <a:buChar char="•"/>
            </a:pPr>
            <a:r>
              <a:rPr lang="en-US" sz="3200" dirty="0" smtClean="0"/>
              <a:t>Water, air, and land could be considered “commons”. </a:t>
            </a:r>
          </a:p>
          <a:p>
            <a:pPr marL="457200" indent="-457200">
              <a:buFont typeface="Arial"/>
              <a:buChar char="•"/>
            </a:pPr>
            <a:endParaRPr lang="en-US" sz="3200" dirty="0" smtClean="0"/>
          </a:p>
          <a:p>
            <a:pPr marL="457200" indent="-457200">
              <a:buFont typeface="Arial"/>
              <a:buChar char="•"/>
            </a:pPr>
            <a:r>
              <a:rPr lang="en-US" sz="3200" dirty="0" smtClean="0"/>
              <a:t>Private ownership or regulation could solve the tragedy. </a:t>
            </a:r>
            <a:endParaRPr lang="en-US" sz="3200" dirty="0"/>
          </a:p>
        </p:txBody>
      </p:sp>
    </p:spTree>
    <p:extLst>
      <p:ext uri="{BB962C8B-B14F-4D97-AF65-F5344CB8AC3E}">
        <p14:creationId xmlns:p14="http://schemas.microsoft.com/office/powerpoint/2010/main" val="397477064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figure_10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70000"/>
            <a:ext cx="8531225" cy="431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385249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4476" y="466175"/>
            <a:ext cx="8311996" cy="1446550"/>
          </a:xfrm>
          <a:prstGeom prst="rect">
            <a:avLst/>
          </a:prstGeom>
          <a:noFill/>
        </p:spPr>
        <p:txBody>
          <a:bodyPr wrap="square" rtlCol="0">
            <a:spAutoFit/>
          </a:bodyPr>
          <a:lstStyle/>
          <a:p>
            <a:r>
              <a:rPr lang="en-US" sz="4400" dirty="0" smtClean="0"/>
              <a:t>Externalities</a:t>
            </a:r>
          </a:p>
          <a:p>
            <a:endParaRPr lang="en-US" sz="4400" dirty="0"/>
          </a:p>
        </p:txBody>
      </p:sp>
      <p:sp>
        <p:nvSpPr>
          <p:cNvPr id="3" name="TextBox 2"/>
          <p:cNvSpPr txBox="1"/>
          <p:nvPr/>
        </p:nvSpPr>
        <p:spPr>
          <a:xfrm>
            <a:off x="514476" y="1687876"/>
            <a:ext cx="8311996" cy="2554545"/>
          </a:xfrm>
          <a:prstGeom prst="rect">
            <a:avLst/>
          </a:prstGeom>
          <a:noFill/>
        </p:spPr>
        <p:txBody>
          <a:bodyPr wrap="square" rtlCol="0">
            <a:spAutoFit/>
          </a:bodyPr>
          <a:lstStyle/>
          <a:p>
            <a:pPr marL="457200" indent="-457200">
              <a:buFont typeface="Arial"/>
              <a:buChar char="•"/>
            </a:pPr>
            <a:r>
              <a:rPr lang="en-US" sz="3200" dirty="0" smtClean="0"/>
              <a:t> The cost or benefit of a good or service  that is not included in the purchase price of that good or service. </a:t>
            </a:r>
            <a:endParaRPr lang="en-US" sz="3200" dirty="0"/>
          </a:p>
          <a:p>
            <a:pPr marL="457200" indent="-457200">
              <a:buFont typeface="Arial"/>
              <a:buChar char="•"/>
            </a:pPr>
            <a:endParaRPr lang="en-US" sz="3200" dirty="0" smtClean="0"/>
          </a:p>
          <a:p>
            <a:endParaRPr lang="en-US" sz="3200" dirty="0"/>
          </a:p>
        </p:txBody>
      </p:sp>
    </p:spTree>
    <p:extLst>
      <p:ext uri="{BB962C8B-B14F-4D97-AF65-F5344CB8AC3E}">
        <p14:creationId xmlns:p14="http://schemas.microsoft.com/office/powerpoint/2010/main" val="284384154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2321" y="466175"/>
            <a:ext cx="8054759" cy="769441"/>
          </a:xfrm>
          <a:prstGeom prst="rect">
            <a:avLst/>
          </a:prstGeom>
          <a:noFill/>
        </p:spPr>
        <p:txBody>
          <a:bodyPr wrap="square" rtlCol="0">
            <a:spAutoFit/>
          </a:bodyPr>
          <a:lstStyle/>
          <a:p>
            <a:r>
              <a:rPr lang="en-US" sz="4400" dirty="0" smtClean="0"/>
              <a:t>Maximum Sustainable Yield</a:t>
            </a:r>
            <a:endParaRPr lang="en-US" sz="4400" dirty="0"/>
          </a:p>
        </p:txBody>
      </p:sp>
      <p:sp>
        <p:nvSpPr>
          <p:cNvPr id="4" name="TextBox 3"/>
          <p:cNvSpPr txBox="1"/>
          <p:nvPr/>
        </p:nvSpPr>
        <p:spPr>
          <a:xfrm>
            <a:off x="482321" y="1623576"/>
            <a:ext cx="8054759" cy="2554545"/>
          </a:xfrm>
          <a:prstGeom prst="rect">
            <a:avLst/>
          </a:prstGeom>
          <a:noFill/>
        </p:spPr>
        <p:txBody>
          <a:bodyPr wrap="square" rtlCol="0">
            <a:spAutoFit/>
          </a:bodyPr>
          <a:lstStyle/>
          <a:p>
            <a:pPr marL="457200" indent="-457200">
              <a:buFont typeface="Arial"/>
              <a:buChar char="•"/>
            </a:pPr>
            <a:r>
              <a:rPr lang="en-US" sz="3200" dirty="0" smtClean="0"/>
              <a:t>The maximum amount that can be harvested without compromising the future availability  of that resource. </a:t>
            </a:r>
          </a:p>
          <a:p>
            <a:endParaRPr lang="en-US" sz="3200" dirty="0"/>
          </a:p>
          <a:p>
            <a:pPr marL="457200" indent="-457200">
              <a:buFont typeface="Arial"/>
              <a:buChar char="•"/>
            </a:pPr>
            <a:endParaRPr lang="en-US" sz="3200" dirty="0"/>
          </a:p>
        </p:txBody>
      </p:sp>
    </p:spTree>
    <p:extLst>
      <p:ext uri="{BB962C8B-B14F-4D97-AF65-F5344CB8AC3E}">
        <p14:creationId xmlns:p14="http://schemas.microsoft.com/office/powerpoint/2010/main" val="211675873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figure_10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9700"/>
            <a:ext cx="8397875" cy="659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42591355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5857" y="321500"/>
            <a:ext cx="8247687" cy="1446550"/>
          </a:xfrm>
          <a:prstGeom prst="rect">
            <a:avLst/>
          </a:prstGeom>
          <a:noFill/>
        </p:spPr>
        <p:txBody>
          <a:bodyPr wrap="square" rtlCol="0">
            <a:spAutoFit/>
          </a:bodyPr>
          <a:lstStyle/>
          <a:p>
            <a:pPr algn="ctr"/>
            <a:r>
              <a:rPr lang="en-US" sz="4400" dirty="0" smtClean="0"/>
              <a:t>Public Lands are Classified According to Their Use</a:t>
            </a:r>
            <a:endParaRPr lang="en-US" sz="4400" dirty="0"/>
          </a:p>
        </p:txBody>
      </p:sp>
      <p:sp>
        <p:nvSpPr>
          <p:cNvPr id="3" name="TextBox 2"/>
          <p:cNvSpPr txBox="1"/>
          <p:nvPr/>
        </p:nvSpPr>
        <p:spPr>
          <a:xfrm>
            <a:off x="385857" y="2009376"/>
            <a:ext cx="8408460" cy="1077218"/>
          </a:xfrm>
          <a:prstGeom prst="rect">
            <a:avLst/>
          </a:prstGeom>
          <a:noFill/>
        </p:spPr>
        <p:txBody>
          <a:bodyPr wrap="square" rtlCol="0">
            <a:spAutoFit/>
          </a:bodyPr>
          <a:lstStyle/>
          <a:p>
            <a:pPr marL="457200" indent="-457200">
              <a:buFont typeface="Arial"/>
              <a:buChar char="•"/>
            </a:pPr>
            <a:r>
              <a:rPr lang="en-US" sz="3200" dirty="0" smtClean="0"/>
              <a:t>11% or 1/9 of the Earth’s land is protected in one way or another. </a:t>
            </a:r>
            <a:endParaRPr lang="en-US" sz="3200" dirty="0"/>
          </a:p>
        </p:txBody>
      </p:sp>
      <p:pic>
        <p:nvPicPr>
          <p:cNvPr id="4" name="Picture 2" descr="figure_10_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4375" y="3269471"/>
            <a:ext cx="5276266" cy="358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3841506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8011" y="225050"/>
            <a:ext cx="8151223" cy="1446550"/>
          </a:xfrm>
          <a:prstGeom prst="rect">
            <a:avLst/>
          </a:prstGeom>
          <a:noFill/>
        </p:spPr>
        <p:txBody>
          <a:bodyPr wrap="square" rtlCol="0">
            <a:spAutoFit/>
          </a:bodyPr>
          <a:lstStyle/>
          <a:p>
            <a:pPr algn="ctr"/>
            <a:r>
              <a:rPr lang="en-US" sz="4400" dirty="0" smtClean="0"/>
              <a:t>Who Owns a Tree? Julia Butterfly Hill Vs. </a:t>
            </a:r>
            <a:r>
              <a:rPr lang="en-US" sz="4400" dirty="0" err="1" smtClean="0"/>
              <a:t>Maxxam</a:t>
            </a:r>
            <a:endParaRPr lang="en-US" sz="4400" dirty="0"/>
          </a:p>
        </p:txBody>
      </p:sp>
      <p:sp>
        <p:nvSpPr>
          <p:cNvPr id="3" name="TextBox 2"/>
          <p:cNvSpPr txBox="1"/>
          <p:nvPr/>
        </p:nvSpPr>
        <p:spPr>
          <a:xfrm>
            <a:off x="530553" y="1848626"/>
            <a:ext cx="8038681" cy="4524315"/>
          </a:xfrm>
          <a:prstGeom prst="rect">
            <a:avLst/>
          </a:prstGeom>
          <a:noFill/>
        </p:spPr>
        <p:txBody>
          <a:bodyPr wrap="square" rtlCol="0">
            <a:spAutoFit/>
          </a:bodyPr>
          <a:lstStyle/>
          <a:p>
            <a:pPr marL="457200" indent="-457200">
              <a:buFont typeface="Arial"/>
              <a:buChar char="•"/>
            </a:pPr>
            <a:r>
              <a:rPr lang="en-US" sz="3200" dirty="0" smtClean="0"/>
              <a:t>Pacific Lumber would sustainably log areas in Northern California. </a:t>
            </a:r>
          </a:p>
          <a:p>
            <a:pPr marL="457200" indent="-457200">
              <a:buFont typeface="Arial"/>
              <a:buChar char="•"/>
            </a:pPr>
            <a:r>
              <a:rPr lang="en-US" sz="3200" dirty="0" err="1" smtClean="0"/>
              <a:t>Maxxam</a:t>
            </a:r>
            <a:r>
              <a:rPr lang="en-US" sz="3200" dirty="0" smtClean="0"/>
              <a:t> bought out Pacific Lumber and clear cut large areas.</a:t>
            </a:r>
          </a:p>
          <a:p>
            <a:pPr marL="457200" indent="-457200">
              <a:buFont typeface="Arial"/>
              <a:buChar char="•"/>
            </a:pPr>
            <a:r>
              <a:rPr lang="en-US" sz="3200" dirty="0" smtClean="0"/>
              <a:t>Led to high amounts of erosion and cutting of ancient trees.</a:t>
            </a:r>
          </a:p>
          <a:p>
            <a:pPr marL="457200" indent="-457200">
              <a:buFont typeface="Arial"/>
              <a:buChar char="•"/>
            </a:pPr>
            <a:r>
              <a:rPr lang="en-US" sz="3200" dirty="0" smtClean="0"/>
              <a:t>Julia participated in a “tree sit” for 2 years. </a:t>
            </a:r>
          </a:p>
          <a:p>
            <a:pPr marL="457200" indent="-457200">
              <a:buFont typeface="Arial"/>
              <a:buChar char="•"/>
            </a:pPr>
            <a:r>
              <a:rPr lang="en-US" sz="3200" dirty="0" smtClean="0"/>
              <a:t>The tree was preserved and the area was re-sold to the US government. </a:t>
            </a:r>
            <a:endParaRPr lang="en-US" sz="3200" dirty="0"/>
          </a:p>
        </p:txBody>
      </p:sp>
    </p:spTree>
    <p:extLst>
      <p:ext uri="{BB962C8B-B14F-4D97-AF65-F5344CB8AC3E}">
        <p14:creationId xmlns:p14="http://schemas.microsoft.com/office/powerpoint/2010/main" val="411150331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089" y="289350"/>
            <a:ext cx="8199455" cy="1446550"/>
          </a:xfrm>
          <a:prstGeom prst="rect">
            <a:avLst/>
          </a:prstGeom>
          <a:noFill/>
        </p:spPr>
        <p:txBody>
          <a:bodyPr wrap="square" rtlCol="0">
            <a:spAutoFit/>
          </a:bodyPr>
          <a:lstStyle/>
          <a:p>
            <a:pPr algn="ctr"/>
            <a:r>
              <a:rPr lang="en-US" sz="4400" dirty="0" smtClean="0"/>
              <a:t>International Categories of Public Lands</a:t>
            </a:r>
            <a:endParaRPr lang="en-US" sz="4400" dirty="0"/>
          </a:p>
        </p:txBody>
      </p:sp>
      <p:sp>
        <p:nvSpPr>
          <p:cNvPr id="3" name="TextBox 2"/>
          <p:cNvSpPr txBox="1"/>
          <p:nvPr/>
        </p:nvSpPr>
        <p:spPr>
          <a:xfrm>
            <a:off x="434089" y="1977226"/>
            <a:ext cx="8199455" cy="3046988"/>
          </a:xfrm>
          <a:prstGeom prst="rect">
            <a:avLst/>
          </a:prstGeom>
          <a:noFill/>
        </p:spPr>
        <p:txBody>
          <a:bodyPr wrap="square" rtlCol="0">
            <a:spAutoFit/>
          </a:bodyPr>
          <a:lstStyle/>
          <a:p>
            <a:pPr marL="514350" indent="-514350">
              <a:buAutoNum type="arabicPeriod"/>
            </a:pPr>
            <a:r>
              <a:rPr lang="en-US" sz="3200" dirty="0" smtClean="0"/>
              <a:t>National Parks</a:t>
            </a:r>
          </a:p>
          <a:p>
            <a:pPr marL="514350" indent="-514350">
              <a:buAutoNum type="arabicPeriod"/>
            </a:pPr>
            <a:r>
              <a:rPr lang="en-US" sz="3200" dirty="0" smtClean="0"/>
              <a:t>Managed Resource Protected Areas</a:t>
            </a:r>
          </a:p>
          <a:p>
            <a:pPr marL="514350" indent="-514350">
              <a:buAutoNum type="arabicPeriod"/>
            </a:pPr>
            <a:r>
              <a:rPr lang="en-US" sz="3200" dirty="0" smtClean="0"/>
              <a:t>Habitat/Species Management Areas</a:t>
            </a:r>
          </a:p>
          <a:p>
            <a:pPr marL="514350" indent="-514350">
              <a:buAutoNum type="arabicPeriod"/>
            </a:pPr>
            <a:r>
              <a:rPr lang="en-US" sz="3200" dirty="0" smtClean="0"/>
              <a:t>Strict Nature Reserves and Wilderness Areas</a:t>
            </a:r>
          </a:p>
          <a:p>
            <a:pPr marL="514350" indent="-514350">
              <a:buAutoNum type="arabicPeriod"/>
            </a:pPr>
            <a:r>
              <a:rPr lang="en-US" sz="3200" dirty="0" smtClean="0"/>
              <a:t>Protected Landscapes and Seascapes</a:t>
            </a:r>
          </a:p>
          <a:p>
            <a:pPr marL="514350" indent="-514350">
              <a:buAutoNum type="arabicPeriod"/>
            </a:pPr>
            <a:r>
              <a:rPr lang="en-US" sz="3200" dirty="0" smtClean="0"/>
              <a:t>National Monuments</a:t>
            </a:r>
            <a:endParaRPr lang="en-US" sz="3200" dirty="0"/>
          </a:p>
        </p:txBody>
      </p:sp>
    </p:spTree>
    <p:extLst>
      <p:ext uri="{BB962C8B-B14F-4D97-AF65-F5344CB8AC3E}">
        <p14:creationId xmlns:p14="http://schemas.microsoft.com/office/powerpoint/2010/main" val="253848328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7625" y="369725"/>
            <a:ext cx="8376306" cy="769441"/>
          </a:xfrm>
          <a:prstGeom prst="rect">
            <a:avLst/>
          </a:prstGeom>
          <a:noFill/>
        </p:spPr>
        <p:txBody>
          <a:bodyPr wrap="square" rtlCol="0">
            <a:spAutoFit/>
          </a:bodyPr>
          <a:lstStyle/>
          <a:p>
            <a:pPr algn="ctr"/>
            <a:r>
              <a:rPr lang="en-US" sz="4400" dirty="0" smtClean="0"/>
              <a:t>Public Lands in the United States</a:t>
            </a:r>
            <a:endParaRPr lang="en-US" sz="4400" dirty="0"/>
          </a:p>
        </p:txBody>
      </p:sp>
      <p:sp>
        <p:nvSpPr>
          <p:cNvPr id="3" name="TextBox 2"/>
          <p:cNvSpPr txBox="1"/>
          <p:nvPr/>
        </p:nvSpPr>
        <p:spPr>
          <a:xfrm>
            <a:off x="337625" y="1350301"/>
            <a:ext cx="8376306" cy="3539430"/>
          </a:xfrm>
          <a:prstGeom prst="rect">
            <a:avLst/>
          </a:prstGeom>
          <a:noFill/>
        </p:spPr>
        <p:txBody>
          <a:bodyPr wrap="square" rtlCol="0">
            <a:spAutoFit/>
          </a:bodyPr>
          <a:lstStyle/>
          <a:p>
            <a:pPr marL="457200" indent="-457200">
              <a:buFont typeface="Arial"/>
              <a:buChar char="•"/>
            </a:pPr>
            <a:r>
              <a:rPr lang="en-US" sz="3200" dirty="0" smtClean="0"/>
              <a:t>42% of the land in the US is publically held. </a:t>
            </a:r>
          </a:p>
          <a:p>
            <a:pPr marL="457200" indent="-457200">
              <a:buFont typeface="Arial"/>
              <a:buChar char="•"/>
            </a:pPr>
            <a:r>
              <a:rPr lang="en-US" sz="3200" dirty="0" smtClean="0"/>
              <a:t>Most of this land is found in the West and in Alaska. </a:t>
            </a:r>
          </a:p>
          <a:p>
            <a:endParaRPr lang="en-US" sz="3200" dirty="0"/>
          </a:p>
          <a:p>
            <a:r>
              <a:rPr lang="en-US" sz="3200" b="1" u="sng" dirty="0" smtClean="0"/>
              <a:t>Resource Conservation Ethic: </a:t>
            </a:r>
            <a:r>
              <a:rPr lang="en-US" sz="3200" dirty="0" smtClean="0"/>
              <a:t>people should maximize resource use based on the greatest good for everyone. </a:t>
            </a:r>
            <a:endParaRPr lang="en-US" sz="3200" dirty="0"/>
          </a:p>
        </p:txBody>
      </p:sp>
    </p:spTree>
    <p:extLst>
      <p:ext uri="{BB962C8B-B14F-4D97-AF65-F5344CB8AC3E}">
        <p14:creationId xmlns:p14="http://schemas.microsoft.com/office/powerpoint/2010/main" val="86707311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figure_10_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9700"/>
            <a:ext cx="8391525" cy="659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760278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9779" y="353650"/>
            <a:ext cx="8279842" cy="769441"/>
          </a:xfrm>
          <a:prstGeom prst="rect">
            <a:avLst/>
          </a:prstGeom>
          <a:noFill/>
        </p:spPr>
        <p:txBody>
          <a:bodyPr wrap="square" rtlCol="0">
            <a:spAutoFit/>
          </a:bodyPr>
          <a:lstStyle/>
          <a:p>
            <a:pPr algn="ctr"/>
            <a:r>
              <a:rPr lang="en-US" sz="4400" dirty="0" smtClean="0"/>
              <a:t>Land Use and Federal Agencies</a:t>
            </a:r>
            <a:endParaRPr lang="en-US" sz="4400" dirty="0"/>
          </a:p>
        </p:txBody>
      </p:sp>
      <p:sp>
        <p:nvSpPr>
          <p:cNvPr id="3" name="TextBox 2"/>
          <p:cNvSpPr txBox="1"/>
          <p:nvPr/>
        </p:nvSpPr>
        <p:spPr>
          <a:xfrm>
            <a:off x="578785" y="1187391"/>
            <a:ext cx="8070836" cy="3046988"/>
          </a:xfrm>
          <a:prstGeom prst="rect">
            <a:avLst/>
          </a:prstGeom>
          <a:noFill/>
        </p:spPr>
        <p:txBody>
          <a:bodyPr wrap="square" rtlCol="0">
            <a:spAutoFit/>
          </a:bodyPr>
          <a:lstStyle/>
          <a:p>
            <a:r>
              <a:rPr lang="en-US" sz="3200" dirty="0" smtClean="0"/>
              <a:t>Four Agencies: </a:t>
            </a:r>
          </a:p>
          <a:p>
            <a:endParaRPr lang="en-US" sz="3200" dirty="0"/>
          </a:p>
          <a:p>
            <a:pPr marL="514350" indent="-514350">
              <a:buAutoNum type="arabicPeriod"/>
            </a:pPr>
            <a:r>
              <a:rPr lang="en-US" sz="3200" dirty="0" smtClean="0"/>
              <a:t>The Bureau of Land Management (BLM)</a:t>
            </a:r>
          </a:p>
          <a:p>
            <a:pPr marL="514350" indent="-514350">
              <a:buAutoNum type="arabicPeriod"/>
            </a:pPr>
            <a:r>
              <a:rPr lang="en-US" sz="3200" dirty="0" smtClean="0"/>
              <a:t>The United States Forest Service (USFS)</a:t>
            </a:r>
          </a:p>
          <a:p>
            <a:pPr marL="514350" indent="-514350">
              <a:buAutoNum type="arabicPeriod"/>
            </a:pPr>
            <a:r>
              <a:rPr lang="en-US" sz="3200" dirty="0" smtClean="0"/>
              <a:t>The National Park Service (NPS)</a:t>
            </a:r>
          </a:p>
          <a:p>
            <a:pPr marL="514350" indent="-514350">
              <a:buAutoNum type="arabicPeriod"/>
            </a:pPr>
            <a:r>
              <a:rPr lang="en-US" sz="3200" dirty="0" smtClean="0"/>
              <a:t>The Fish and Wildlife Services (FWS)</a:t>
            </a:r>
            <a:endParaRPr lang="en-US" sz="3200" dirty="0"/>
          </a:p>
        </p:txBody>
      </p:sp>
    </p:spTree>
    <p:extLst>
      <p:ext uri="{BB962C8B-B14F-4D97-AF65-F5344CB8AC3E}">
        <p14:creationId xmlns:p14="http://schemas.microsoft.com/office/powerpoint/2010/main" val="176554853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figure_10_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838200"/>
            <a:ext cx="6300863"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55588431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4476" y="1334226"/>
            <a:ext cx="8135145" cy="5016757"/>
          </a:xfrm>
          <a:prstGeom prst="rect">
            <a:avLst/>
          </a:prstGeom>
          <a:noFill/>
        </p:spPr>
        <p:txBody>
          <a:bodyPr wrap="square" rtlCol="0">
            <a:spAutoFit/>
          </a:bodyPr>
          <a:lstStyle/>
          <a:p>
            <a:r>
              <a:rPr lang="en-US" sz="3200" dirty="0" smtClean="0"/>
              <a:t>BLM lands: grazing, mining, timber harvesting, and recreation. </a:t>
            </a:r>
          </a:p>
          <a:p>
            <a:endParaRPr lang="en-US" sz="3200" dirty="0"/>
          </a:p>
          <a:p>
            <a:r>
              <a:rPr lang="en-US" sz="3200" dirty="0" smtClean="0"/>
              <a:t>USFS lands: timber harvesting, grazing, and recreation. </a:t>
            </a:r>
          </a:p>
          <a:p>
            <a:endParaRPr lang="en-US" sz="3200" dirty="0"/>
          </a:p>
          <a:p>
            <a:r>
              <a:rPr lang="en-US" sz="3200" dirty="0" smtClean="0"/>
              <a:t>NPS lands: recreation and conservation. </a:t>
            </a:r>
          </a:p>
          <a:p>
            <a:endParaRPr lang="en-US" sz="3200" dirty="0"/>
          </a:p>
          <a:p>
            <a:r>
              <a:rPr lang="en-US" sz="3200" dirty="0" smtClean="0"/>
              <a:t>FWS lands: wildlife conservation, hunting, and recreation. </a:t>
            </a:r>
            <a:endParaRPr lang="en-US" sz="3200" dirty="0"/>
          </a:p>
        </p:txBody>
      </p:sp>
      <p:sp>
        <p:nvSpPr>
          <p:cNvPr id="3" name="TextBox 2"/>
          <p:cNvSpPr txBox="1"/>
          <p:nvPr/>
        </p:nvSpPr>
        <p:spPr>
          <a:xfrm>
            <a:off x="514476" y="289350"/>
            <a:ext cx="7861830" cy="584776"/>
          </a:xfrm>
          <a:prstGeom prst="rect">
            <a:avLst/>
          </a:prstGeom>
          <a:noFill/>
        </p:spPr>
        <p:txBody>
          <a:bodyPr wrap="square" rtlCol="0">
            <a:spAutoFit/>
          </a:bodyPr>
          <a:lstStyle/>
          <a:p>
            <a:pPr algn="ctr"/>
            <a:r>
              <a:rPr lang="en-US" sz="3200" dirty="0" smtClean="0"/>
              <a:t>Typical Divisions of Public Land Uses</a:t>
            </a:r>
            <a:endParaRPr lang="en-US" sz="3200" dirty="0"/>
          </a:p>
        </p:txBody>
      </p:sp>
    </p:spTree>
    <p:extLst>
      <p:ext uri="{BB962C8B-B14F-4D97-AF65-F5344CB8AC3E}">
        <p14:creationId xmlns:p14="http://schemas.microsoft.com/office/powerpoint/2010/main" val="407481066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9779" y="257200"/>
            <a:ext cx="8199455" cy="769441"/>
          </a:xfrm>
          <a:prstGeom prst="rect">
            <a:avLst/>
          </a:prstGeom>
          <a:noFill/>
        </p:spPr>
        <p:txBody>
          <a:bodyPr wrap="square" rtlCol="0">
            <a:spAutoFit/>
          </a:bodyPr>
          <a:lstStyle/>
          <a:p>
            <a:pPr algn="ctr"/>
            <a:r>
              <a:rPr lang="en-US" sz="4400" dirty="0" smtClean="0"/>
              <a:t>Land Management Practices</a:t>
            </a:r>
            <a:endParaRPr lang="en-US" sz="4400" dirty="0"/>
          </a:p>
        </p:txBody>
      </p:sp>
      <p:sp>
        <p:nvSpPr>
          <p:cNvPr id="3" name="TextBox 2"/>
          <p:cNvSpPr txBox="1"/>
          <p:nvPr/>
        </p:nvSpPr>
        <p:spPr>
          <a:xfrm>
            <a:off x="514476" y="1639651"/>
            <a:ext cx="8054758" cy="4031873"/>
          </a:xfrm>
          <a:prstGeom prst="rect">
            <a:avLst/>
          </a:prstGeom>
          <a:noFill/>
        </p:spPr>
        <p:txBody>
          <a:bodyPr wrap="square" rtlCol="0">
            <a:spAutoFit/>
          </a:bodyPr>
          <a:lstStyle/>
          <a:p>
            <a:r>
              <a:rPr lang="en-US" sz="3200" dirty="0" smtClean="0"/>
              <a:t>Rangelands</a:t>
            </a:r>
            <a:endParaRPr lang="en-US" sz="3200" dirty="0"/>
          </a:p>
          <a:p>
            <a:pPr marL="457200" indent="-457200">
              <a:buFont typeface="Arial"/>
              <a:buChar char="•"/>
            </a:pPr>
            <a:r>
              <a:rPr lang="en-US" sz="3200" dirty="0" smtClean="0"/>
              <a:t>Dry, open, grasslands. </a:t>
            </a:r>
          </a:p>
          <a:p>
            <a:pPr marL="457200" indent="-457200">
              <a:buFont typeface="Arial"/>
              <a:buChar char="•"/>
            </a:pPr>
            <a:r>
              <a:rPr lang="en-US" sz="3200" dirty="0" smtClean="0"/>
              <a:t>Used for cattle grazing. </a:t>
            </a:r>
          </a:p>
          <a:p>
            <a:pPr marL="457200" indent="-457200">
              <a:buFont typeface="Arial"/>
              <a:buChar char="•"/>
            </a:pPr>
            <a:r>
              <a:rPr lang="en-US" sz="3200" dirty="0" smtClean="0"/>
              <a:t>Susceptible to fires and other environmental disturbances. </a:t>
            </a:r>
          </a:p>
          <a:p>
            <a:endParaRPr lang="en-US" sz="3200" dirty="0" smtClean="0"/>
          </a:p>
          <a:p>
            <a:r>
              <a:rPr lang="en-US" sz="3200" dirty="0" smtClean="0"/>
              <a:t>Taylor Grazing Act of 1934: passes to halt overgrazing. </a:t>
            </a:r>
            <a:endParaRPr lang="en-US" sz="3200" dirty="0"/>
          </a:p>
        </p:txBody>
      </p:sp>
    </p:spTree>
    <p:extLst>
      <p:ext uri="{BB962C8B-B14F-4D97-AF65-F5344CB8AC3E}">
        <p14:creationId xmlns:p14="http://schemas.microsoft.com/office/powerpoint/2010/main" val="417042433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figure_10_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139700"/>
            <a:ext cx="7556500" cy="659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87094578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1934" y="417950"/>
            <a:ext cx="8295919" cy="4524315"/>
          </a:xfrm>
          <a:prstGeom prst="rect">
            <a:avLst/>
          </a:prstGeom>
          <a:noFill/>
        </p:spPr>
        <p:txBody>
          <a:bodyPr wrap="square" rtlCol="0">
            <a:spAutoFit/>
          </a:bodyPr>
          <a:lstStyle/>
          <a:p>
            <a:r>
              <a:rPr lang="en-US" sz="3200" dirty="0" smtClean="0"/>
              <a:t>Forests</a:t>
            </a:r>
          </a:p>
          <a:p>
            <a:endParaRPr lang="en-US" sz="3200" dirty="0"/>
          </a:p>
          <a:p>
            <a:pPr marL="457200" indent="-457200">
              <a:buFont typeface="Arial"/>
              <a:buChar char="•"/>
            </a:pPr>
            <a:r>
              <a:rPr lang="en-US" sz="3200" dirty="0" smtClean="0"/>
              <a:t>Dominated by tress and other woody vegetation. </a:t>
            </a:r>
          </a:p>
          <a:p>
            <a:pPr marL="457200" indent="-457200">
              <a:buFont typeface="Arial"/>
              <a:buChar char="•"/>
            </a:pPr>
            <a:r>
              <a:rPr lang="en-US" sz="3200" dirty="0" smtClean="0"/>
              <a:t>73% of forests used for logging are privately owned. </a:t>
            </a:r>
          </a:p>
          <a:p>
            <a:pPr marL="457200" indent="-457200">
              <a:buFont typeface="Arial"/>
              <a:buChar char="•"/>
            </a:pPr>
            <a:r>
              <a:rPr lang="en-US" sz="3200" dirty="0" smtClean="0"/>
              <a:t>Allowed to use federal lands for a royalty- a percentage of their revenues. </a:t>
            </a:r>
          </a:p>
          <a:p>
            <a:pPr marL="457200" indent="-457200">
              <a:buFont typeface="Arial"/>
              <a:buChar char="•"/>
            </a:pPr>
            <a:endParaRPr lang="en-US" sz="3200" dirty="0"/>
          </a:p>
        </p:txBody>
      </p:sp>
    </p:spTree>
    <p:extLst>
      <p:ext uri="{BB962C8B-B14F-4D97-AF65-F5344CB8AC3E}">
        <p14:creationId xmlns:p14="http://schemas.microsoft.com/office/powerpoint/2010/main" val="417531802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smtClean="0"/>
              <a:t>Harvesting Trees</a:t>
            </a:r>
          </a:p>
        </p:txBody>
      </p:sp>
      <p:sp>
        <p:nvSpPr>
          <p:cNvPr id="47107" name="Rectangle 3"/>
          <p:cNvSpPr>
            <a:spLocks noGrp="1" noChangeArrowheads="1"/>
          </p:cNvSpPr>
          <p:nvPr>
            <p:ph type="body" idx="1"/>
          </p:nvPr>
        </p:nvSpPr>
        <p:spPr>
          <a:xfrm>
            <a:off x="228600" y="4114800"/>
            <a:ext cx="8734425" cy="2514600"/>
          </a:xfrm>
        </p:spPr>
        <p:txBody>
          <a:bodyPr/>
          <a:lstStyle/>
          <a:p>
            <a:pPr eaLnBrk="1" hangingPunct="1"/>
            <a:r>
              <a:rPr lang="en-US" dirty="0" smtClean="0"/>
              <a:t>Building </a:t>
            </a:r>
            <a:r>
              <a:rPr lang="en-US" u="sng" dirty="0" smtClean="0"/>
              <a:t>roads</a:t>
            </a:r>
            <a:r>
              <a:rPr lang="en-US" dirty="0" smtClean="0"/>
              <a:t> into previously inaccessible forests paves the way for </a:t>
            </a:r>
            <a:r>
              <a:rPr lang="en-US" u="sng" dirty="0" smtClean="0"/>
              <a:t>fragmentation</a:t>
            </a:r>
            <a:r>
              <a:rPr lang="en-US" dirty="0" smtClean="0"/>
              <a:t>, destruction, and degradation.</a:t>
            </a:r>
          </a:p>
        </p:txBody>
      </p:sp>
      <p:sp>
        <p:nvSpPr>
          <p:cNvPr id="47108" name="Text Box 4"/>
          <p:cNvSpPr txBox="1">
            <a:spLocks noChangeArrowheads="1"/>
          </p:cNvSpPr>
          <p:nvPr/>
        </p:nvSpPr>
        <p:spPr bwMode="auto">
          <a:xfrm>
            <a:off x="7620000" y="6540500"/>
            <a:ext cx="14192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42900" indent="-342900" eaLnBrk="1" hangingPunct="1">
              <a:lnSpc>
                <a:spcPct val="80000"/>
              </a:lnSpc>
              <a:spcBef>
                <a:spcPct val="50000"/>
              </a:spcBef>
              <a:buClr>
                <a:schemeClr val="hlink"/>
              </a:buClr>
              <a:buSzPct val="80000"/>
              <a:buFont typeface="Wingdings" pitchFamily="2" charset="2"/>
              <a:buNone/>
            </a:pPr>
            <a:r>
              <a:rPr lang="en-US" sz="1800">
                <a:effectLst>
                  <a:outerShdw blurRad="38100" dist="38100" dir="2700000" algn="tl">
                    <a:srgbClr val="000000"/>
                  </a:outerShdw>
                </a:effectLst>
              </a:rPr>
              <a:t>Figure 10-8</a:t>
            </a:r>
          </a:p>
        </p:txBody>
      </p:sp>
      <p:pic>
        <p:nvPicPr>
          <p:cNvPr id="47109" name="Picture1" descr="1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295400"/>
            <a:ext cx="8964613" cy="248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84897144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unnumbered_10_p2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0900" y="139700"/>
            <a:ext cx="4905375" cy="659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02468053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9779" y="401875"/>
            <a:ext cx="8440616" cy="6001642"/>
          </a:xfrm>
          <a:prstGeom prst="rect">
            <a:avLst/>
          </a:prstGeom>
          <a:noFill/>
        </p:spPr>
        <p:txBody>
          <a:bodyPr wrap="square" rtlCol="0">
            <a:spAutoFit/>
          </a:bodyPr>
          <a:lstStyle/>
          <a:p>
            <a:r>
              <a:rPr lang="en-US" sz="3200" dirty="0" smtClean="0"/>
              <a:t>Timber Harvest Practices</a:t>
            </a:r>
          </a:p>
          <a:p>
            <a:endParaRPr lang="en-US" sz="3200" dirty="0"/>
          </a:p>
          <a:p>
            <a:r>
              <a:rPr lang="en-US" sz="3200" dirty="0" smtClean="0"/>
              <a:t>Clear Cutting: removing all of the trees within an area. </a:t>
            </a:r>
          </a:p>
          <a:p>
            <a:endParaRPr lang="en-US" sz="3200" dirty="0" smtClean="0"/>
          </a:p>
          <a:p>
            <a:r>
              <a:rPr lang="en-US" sz="3200" dirty="0" smtClean="0"/>
              <a:t>Advantages: </a:t>
            </a:r>
          </a:p>
          <a:p>
            <a:endParaRPr lang="en-US" sz="3200" dirty="0" smtClean="0"/>
          </a:p>
          <a:p>
            <a:pPr marL="457200" indent="-457200">
              <a:buFont typeface="Arial"/>
              <a:buChar char="•"/>
            </a:pPr>
            <a:r>
              <a:rPr lang="en-US" sz="3200" dirty="0" smtClean="0"/>
              <a:t>All resulting trees (newly planted) are the same age. </a:t>
            </a:r>
          </a:p>
          <a:p>
            <a:pPr marL="457200" indent="-457200">
              <a:buFont typeface="Arial"/>
              <a:buChar char="•"/>
            </a:pPr>
            <a:r>
              <a:rPr lang="en-US" sz="3200" dirty="0" smtClean="0"/>
              <a:t>A lot of direct sunlight for newly growing trees.</a:t>
            </a:r>
          </a:p>
          <a:p>
            <a:endParaRPr lang="en-US" sz="3200" dirty="0" smtClean="0"/>
          </a:p>
          <a:p>
            <a:pPr marL="457200" indent="-457200">
              <a:buFont typeface="Arial"/>
              <a:buChar char="•"/>
            </a:pPr>
            <a:endParaRPr lang="en-US" sz="3200" dirty="0" smtClean="0"/>
          </a:p>
        </p:txBody>
      </p:sp>
    </p:spTree>
    <p:extLst>
      <p:ext uri="{BB962C8B-B14F-4D97-AF65-F5344CB8AC3E}">
        <p14:creationId xmlns:p14="http://schemas.microsoft.com/office/powerpoint/2010/main" val="421534155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4476" y="450100"/>
            <a:ext cx="8070836" cy="4524315"/>
          </a:xfrm>
          <a:prstGeom prst="rect">
            <a:avLst/>
          </a:prstGeom>
          <a:noFill/>
        </p:spPr>
        <p:txBody>
          <a:bodyPr wrap="square" rtlCol="0">
            <a:spAutoFit/>
          </a:bodyPr>
          <a:lstStyle/>
          <a:p>
            <a:r>
              <a:rPr lang="en-US" sz="3200" dirty="0" smtClean="0"/>
              <a:t>Disadvantages</a:t>
            </a:r>
          </a:p>
          <a:p>
            <a:endParaRPr lang="en-US" sz="3200" dirty="0"/>
          </a:p>
          <a:p>
            <a:pPr marL="457200" indent="-457200">
              <a:buFont typeface="Arial"/>
              <a:buChar char="•"/>
            </a:pPr>
            <a:r>
              <a:rPr lang="en-US" sz="3200" dirty="0" smtClean="0"/>
              <a:t>Increases wind and water erosion. </a:t>
            </a:r>
          </a:p>
          <a:p>
            <a:pPr marL="457200" indent="-457200">
              <a:buFont typeface="Arial"/>
              <a:buChar char="•"/>
            </a:pPr>
            <a:r>
              <a:rPr lang="en-US" sz="3200" dirty="0" smtClean="0"/>
              <a:t>Sediments get deposited to nearby streams. </a:t>
            </a:r>
          </a:p>
          <a:p>
            <a:pPr marL="457200" indent="-457200">
              <a:buFont typeface="Arial"/>
              <a:buChar char="•"/>
            </a:pPr>
            <a:r>
              <a:rPr lang="en-US" sz="3200" dirty="0" smtClean="0"/>
              <a:t>Slopes subject to mudslides. </a:t>
            </a:r>
          </a:p>
          <a:p>
            <a:pPr marL="457200" indent="-457200">
              <a:buFont typeface="Arial"/>
              <a:buChar char="•"/>
            </a:pPr>
            <a:r>
              <a:rPr lang="en-US" sz="3200" dirty="0" smtClean="0"/>
              <a:t>Increased sunlight to streams increases water temperatures and effects aquatic life. </a:t>
            </a:r>
          </a:p>
          <a:p>
            <a:pPr marL="457200" indent="-457200">
              <a:buFont typeface="Arial"/>
              <a:buChar char="•"/>
            </a:pPr>
            <a:r>
              <a:rPr lang="en-US" sz="3200" dirty="0" smtClean="0"/>
              <a:t>Herbicides and fire used to clear out underbrush which effects natural habitats. </a:t>
            </a:r>
            <a:endParaRPr lang="en-US" sz="3200" dirty="0"/>
          </a:p>
        </p:txBody>
      </p:sp>
    </p:spTree>
    <p:extLst>
      <p:ext uri="{BB962C8B-B14F-4D97-AF65-F5344CB8AC3E}">
        <p14:creationId xmlns:p14="http://schemas.microsoft.com/office/powerpoint/2010/main" val="9405890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figure_10_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42900"/>
            <a:ext cx="8531225" cy="618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49320827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1934" y="353650"/>
            <a:ext cx="8102991" cy="6001642"/>
          </a:xfrm>
          <a:prstGeom prst="rect">
            <a:avLst/>
          </a:prstGeom>
          <a:noFill/>
        </p:spPr>
        <p:txBody>
          <a:bodyPr wrap="square" rtlCol="0">
            <a:spAutoFit/>
          </a:bodyPr>
          <a:lstStyle/>
          <a:p>
            <a:r>
              <a:rPr lang="en-US" sz="3200" dirty="0" smtClean="0"/>
              <a:t>Selective Cutting</a:t>
            </a:r>
          </a:p>
          <a:p>
            <a:endParaRPr lang="en-US" sz="3200" dirty="0"/>
          </a:p>
          <a:p>
            <a:pPr marL="457200" indent="-457200">
              <a:buFont typeface="Arial"/>
              <a:buChar char="•"/>
            </a:pPr>
            <a:r>
              <a:rPr lang="en-US" sz="3200" dirty="0" smtClean="0"/>
              <a:t>Removes single trees or relatively small numbers of trees from among many in a forest. </a:t>
            </a:r>
          </a:p>
          <a:p>
            <a:pPr marL="457200" indent="-457200">
              <a:buFont typeface="Arial"/>
              <a:buChar char="•"/>
            </a:pPr>
            <a:r>
              <a:rPr lang="en-US" sz="3200" dirty="0" smtClean="0"/>
              <a:t>Negative impacts are still associated with timber harvesting (roads, soil compacting, </a:t>
            </a:r>
            <a:r>
              <a:rPr lang="en-US" sz="3200" dirty="0" err="1" smtClean="0"/>
              <a:t>etc</a:t>
            </a:r>
            <a:r>
              <a:rPr lang="en-US" sz="3200" dirty="0" smtClean="0"/>
              <a:t>). </a:t>
            </a:r>
          </a:p>
          <a:p>
            <a:pPr marL="457200" indent="-457200">
              <a:buFont typeface="Arial"/>
              <a:buChar char="•"/>
            </a:pPr>
            <a:endParaRPr lang="en-US" sz="3200" dirty="0"/>
          </a:p>
          <a:p>
            <a:r>
              <a:rPr lang="en-US" sz="3200" dirty="0" smtClean="0"/>
              <a:t>Ecologically Sustainable Forestry: maintaining all species and keeping them as close to a natural state as possible. </a:t>
            </a:r>
          </a:p>
        </p:txBody>
      </p:sp>
    </p:spTree>
    <p:extLst>
      <p:ext uri="{BB962C8B-B14F-4D97-AF65-F5344CB8AC3E}">
        <p14:creationId xmlns:p14="http://schemas.microsoft.com/office/powerpoint/2010/main" val="174143992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figure_10_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39700"/>
            <a:ext cx="2889250" cy="659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14212721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1" descr="1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88" y="12700"/>
            <a:ext cx="2855912" cy="683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1203" name="Rectangle 3"/>
          <p:cNvSpPr>
            <a:spLocks noGrp="1" noChangeArrowheads="1"/>
          </p:cNvSpPr>
          <p:nvPr>
            <p:ph type="title"/>
          </p:nvPr>
        </p:nvSpPr>
        <p:spPr>
          <a:xfrm>
            <a:off x="2895600" y="68263"/>
            <a:ext cx="6096000" cy="1139825"/>
          </a:xfrm>
        </p:spPr>
        <p:txBody>
          <a:bodyPr/>
          <a:lstStyle/>
          <a:p>
            <a:pPr eaLnBrk="1" hangingPunct="1"/>
            <a:r>
              <a:rPr lang="en-US" u="sng" dirty="0" smtClean="0"/>
              <a:t>Harvesting Methods</a:t>
            </a:r>
          </a:p>
        </p:txBody>
      </p:sp>
      <p:sp>
        <p:nvSpPr>
          <p:cNvPr id="51204" name="Rectangle 4"/>
          <p:cNvSpPr>
            <a:spLocks noGrp="1" noChangeArrowheads="1"/>
          </p:cNvSpPr>
          <p:nvPr>
            <p:ph type="body" idx="1"/>
          </p:nvPr>
        </p:nvSpPr>
        <p:spPr>
          <a:xfrm>
            <a:off x="3429000" y="1371600"/>
            <a:ext cx="5534025" cy="5257800"/>
          </a:xfrm>
        </p:spPr>
        <p:txBody>
          <a:bodyPr>
            <a:normAutofit/>
          </a:bodyPr>
          <a:lstStyle/>
          <a:p>
            <a:pPr eaLnBrk="1" hangingPunct="1"/>
            <a:r>
              <a:rPr lang="en-US" dirty="0" smtClean="0"/>
              <a:t>Harvested individually from diverse forests (</a:t>
            </a:r>
            <a:r>
              <a:rPr lang="en-US" u="sng" dirty="0" smtClean="0"/>
              <a:t>selective cutting</a:t>
            </a:r>
            <a:r>
              <a:rPr lang="en-US" dirty="0" smtClean="0"/>
              <a:t>)</a:t>
            </a:r>
          </a:p>
          <a:p>
            <a:pPr eaLnBrk="1" hangingPunct="1"/>
            <a:endParaRPr lang="en-US" dirty="0" smtClean="0"/>
          </a:p>
          <a:p>
            <a:pPr eaLnBrk="1" hangingPunct="1"/>
            <a:r>
              <a:rPr lang="en-US" dirty="0" smtClean="0"/>
              <a:t>Entire forest can be cut down (</a:t>
            </a:r>
            <a:r>
              <a:rPr lang="en-US" u="sng" dirty="0" smtClean="0"/>
              <a:t>clear cutting</a:t>
            </a:r>
            <a:r>
              <a:rPr lang="en-US" dirty="0" smtClean="0"/>
              <a:t>)</a:t>
            </a:r>
          </a:p>
          <a:p>
            <a:pPr eaLnBrk="1" hangingPunct="1"/>
            <a:endParaRPr lang="en-US" dirty="0" smtClean="0"/>
          </a:p>
          <a:p>
            <a:pPr eaLnBrk="1" hangingPunct="1"/>
            <a:r>
              <a:rPr lang="en-US" dirty="0" smtClean="0"/>
              <a:t>Portion of forest harvested (</a:t>
            </a:r>
            <a:r>
              <a:rPr lang="en-US" u="sng" dirty="0" smtClean="0"/>
              <a:t>strip/stand cutting</a:t>
            </a:r>
            <a:r>
              <a:rPr lang="en-US" dirty="0" smtClean="0"/>
              <a:t>)</a:t>
            </a:r>
          </a:p>
        </p:txBody>
      </p:sp>
      <p:sp>
        <p:nvSpPr>
          <p:cNvPr id="51205" name="Text Box 5"/>
          <p:cNvSpPr txBox="1">
            <a:spLocks noChangeArrowheads="1"/>
          </p:cNvSpPr>
          <p:nvPr/>
        </p:nvSpPr>
        <p:spPr bwMode="auto">
          <a:xfrm>
            <a:off x="7620000" y="6540500"/>
            <a:ext cx="14192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42900" indent="-342900" eaLnBrk="1" hangingPunct="1">
              <a:lnSpc>
                <a:spcPct val="80000"/>
              </a:lnSpc>
              <a:spcBef>
                <a:spcPct val="50000"/>
              </a:spcBef>
              <a:buClr>
                <a:schemeClr val="hlink"/>
              </a:buClr>
              <a:buSzPct val="80000"/>
              <a:buFont typeface="Wingdings" pitchFamily="2" charset="2"/>
              <a:buNone/>
            </a:pPr>
            <a:r>
              <a:rPr lang="en-US" sz="1800">
                <a:effectLst>
                  <a:outerShdw blurRad="38100" dist="38100" dir="2700000" algn="tl">
                    <a:srgbClr val="000000"/>
                  </a:outerShdw>
                </a:effectLst>
              </a:rPr>
              <a:t>Figure 10-9</a:t>
            </a:r>
          </a:p>
        </p:txBody>
      </p:sp>
    </p:spTree>
    <p:extLst>
      <p:ext uri="{BB962C8B-B14F-4D97-AF65-F5344CB8AC3E}">
        <p14:creationId xmlns:p14="http://schemas.microsoft.com/office/powerpoint/2010/main" val="194968659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953000" y="152400"/>
            <a:ext cx="3924300" cy="914400"/>
          </a:xfrm>
        </p:spPr>
        <p:txBody>
          <a:bodyPr>
            <a:normAutofit/>
          </a:bodyPr>
          <a:lstStyle/>
          <a:p>
            <a:pPr eaLnBrk="1" hangingPunct="1"/>
            <a:r>
              <a:rPr lang="en-US" u="sng" dirty="0" smtClean="0"/>
              <a:t>Clear-cutting</a:t>
            </a:r>
          </a:p>
        </p:txBody>
      </p:sp>
      <p:sp>
        <p:nvSpPr>
          <p:cNvPr id="33796" name="Rectangle 4"/>
          <p:cNvSpPr>
            <a:spLocks noChangeArrowheads="1"/>
          </p:cNvSpPr>
          <p:nvPr/>
        </p:nvSpPr>
        <p:spPr bwMode="auto">
          <a:xfrm>
            <a:off x="4419600" y="3886200"/>
            <a:ext cx="1828800" cy="1569660"/>
          </a:xfrm>
          <a:prstGeom prst="rect">
            <a:avLst/>
          </a:prstGeom>
          <a:noFill/>
          <a:ln w="9525">
            <a:noFill/>
            <a:miter lim="800000"/>
            <a:headEnd/>
            <a:tailEnd/>
          </a:ln>
        </p:spPr>
        <p:txBody>
          <a:bodyPr wrap="square">
            <a:spAutoFit/>
          </a:bodyPr>
          <a:lstStyle/>
          <a:p>
            <a:pPr marL="6350" lvl="1" eaLnBrk="1" hangingPunct="1"/>
            <a:r>
              <a:rPr lang="en-US" sz="2400" i="1" dirty="0"/>
              <a:t>Clear-cutting destroys entire communities</a:t>
            </a:r>
          </a:p>
        </p:txBody>
      </p:sp>
      <p:pic>
        <p:nvPicPr>
          <p:cNvPr id="33797" name="Picture 7" descr="SBS_4e_Figure_12_13_L"/>
          <p:cNvPicPr>
            <a:picLocks noChangeAspect="1" noChangeArrowheads="1"/>
          </p:cNvPicPr>
          <p:nvPr/>
        </p:nvPicPr>
        <p:blipFill>
          <a:blip r:embed="rId3"/>
          <a:srcRect/>
          <a:stretch>
            <a:fillRect/>
          </a:stretch>
        </p:blipFill>
        <p:spPr bwMode="auto">
          <a:xfrm>
            <a:off x="4419600" y="990601"/>
            <a:ext cx="3505200" cy="2759200"/>
          </a:xfrm>
          <a:prstGeom prst="rect">
            <a:avLst/>
          </a:prstGeom>
          <a:noFill/>
          <a:ln w="9525">
            <a:noFill/>
            <a:miter lim="800000"/>
            <a:headEnd/>
            <a:tailEnd/>
          </a:ln>
        </p:spPr>
      </p:pic>
      <p:pic>
        <p:nvPicPr>
          <p:cNvPr id="7" name="Picture1" descr="10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4806"/>
            <a:ext cx="4191000" cy="646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 name="Picture1" descr="10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733800"/>
            <a:ext cx="29718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22337550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9779" y="273275"/>
            <a:ext cx="8344152" cy="584776"/>
          </a:xfrm>
          <a:prstGeom prst="rect">
            <a:avLst/>
          </a:prstGeom>
          <a:noFill/>
        </p:spPr>
        <p:txBody>
          <a:bodyPr wrap="square" rtlCol="0">
            <a:spAutoFit/>
          </a:bodyPr>
          <a:lstStyle/>
          <a:p>
            <a:pPr algn="ctr"/>
            <a:r>
              <a:rPr lang="en-US" sz="3200" dirty="0" smtClean="0"/>
              <a:t>Logging, Deforestation and Reforestation</a:t>
            </a:r>
            <a:endParaRPr lang="en-US" sz="3200" dirty="0"/>
          </a:p>
        </p:txBody>
      </p:sp>
      <p:sp>
        <p:nvSpPr>
          <p:cNvPr id="3" name="TextBox 2"/>
          <p:cNvSpPr txBox="1"/>
          <p:nvPr/>
        </p:nvSpPr>
        <p:spPr>
          <a:xfrm>
            <a:off x="594862" y="1205626"/>
            <a:ext cx="7717134" cy="2062103"/>
          </a:xfrm>
          <a:prstGeom prst="rect">
            <a:avLst/>
          </a:prstGeom>
          <a:noFill/>
        </p:spPr>
        <p:txBody>
          <a:bodyPr wrap="square" rtlCol="0">
            <a:spAutoFit/>
          </a:bodyPr>
          <a:lstStyle/>
          <a:p>
            <a:pPr marL="457200" indent="-457200">
              <a:buFont typeface="Arial"/>
              <a:buChar char="•"/>
            </a:pPr>
            <a:r>
              <a:rPr lang="en-US" sz="3200" dirty="0" smtClean="0"/>
              <a:t>Logging often replaces complex forest ecosystems with </a:t>
            </a:r>
            <a:r>
              <a:rPr lang="en-US" sz="3200" u="sng" dirty="0" smtClean="0"/>
              <a:t>tree plantations</a:t>
            </a:r>
            <a:r>
              <a:rPr lang="en-US" sz="3200" dirty="0" smtClean="0"/>
              <a:t>: large areas typically planted with a single rapidly growing tree species. </a:t>
            </a:r>
            <a:endParaRPr lang="en-US" sz="3200" dirty="0"/>
          </a:p>
        </p:txBody>
      </p:sp>
    </p:spTree>
    <p:extLst>
      <p:ext uri="{BB962C8B-B14F-4D97-AF65-F5344CB8AC3E}">
        <p14:creationId xmlns:p14="http://schemas.microsoft.com/office/powerpoint/2010/main" val="387202312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fontScale="90000"/>
          </a:bodyPr>
          <a:lstStyle/>
          <a:p>
            <a:pPr eaLnBrk="1" hangingPunct="1"/>
            <a:r>
              <a:rPr lang="en-US" u="sng" dirty="0" smtClean="0"/>
              <a:t>Plantation forestry</a:t>
            </a:r>
          </a:p>
        </p:txBody>
      </p:sp>
      <p:sp>
        <p:nvSpPr>
          <p:cNvPr id="32771" name="Rectangle 3"/>
          <p:cNvSpPr>
            <a:spLocks noGrp="1" noChangeArrowheads="1"/>
          </p:cNvSpPr>
          <p:nvPr>
            <p:ph type="body" sz="half" idx="1"/>
          </p:nvPr>
        </p:nvSpPr>
        <p:spPr>
          <a:xfrm>
            <a:off x="304800" y="990600"/>
            <a:ext cx="8534400" cy="3276600"/>
          </a:xfrm>
        </p:spPr>
        <p:txBody>
          <a:bodyPr>
            <a:normAutofit fontScale="92500"/>
          </a:bodyPr>
          <a:lstStyle/>
          <a:p>
            <a:pPr eaLnBrk="1" hangingPunct="1"/>
            <a:r>
              <a:rPr lang="en-US" dirty="0" smtClean="0"/>
              <a:t>The timber industry focuses on </a:t>
            </a:r>
            <a:r>
              <a:rPr lang="en-US" u="sng" dirty="0" smtClean="0"/>
              <a:t>timber plantations </a:t>
            </a:r>
          </a:p>
          <a:p>
            <a:pPr lvl="1" eaLnBrk="1" hangingPunct="1"/>
            <a:r>
              <a:rPr lang="en-US" dirty="0" smtClean="0"/>
              <a:t>Fast-growing, single-species monocultures</a:t>
            </a:r>
          </a:p>
          <a:p>
            <a:pPr lvl="1" eaLnBrk="1" hangingPunct="1"/>
            <a:r>
              <a:rPr lang="en-US" dirty="0" smtClean="0"/>
              <a:t>Often done after clear-cutting primary forest</a:t>
            </a:r>
          </a:p>
          <a:p>
            <a:pPr lvl="1" eaLnBrk="1" hangingPunct="1"/>
            <a:endParaRPr lang="en-US" dirty="0" smtClean="0"/>
          </a:p>
          <a:p>
            <a:pPr eaLnBrk="1" hangingPunct="1"/>
            <a:r>
              <a:rPr lang="en-US" b="1" dirty="0" smtClean="0"/>
              <a:t>Even-aged stands</a:t>
            </a:r>
            <a:r>
              <a:rPr lang="en-US" dirty="0" smtClean="0"/>
              <a:t>= all trees are the same age </a:t>
            </a:r>
            <a:r>
              <a:rPr lang="en-US" dirty="0" smtClean="0">
                <a:sym typeface="Wingdings" pitchFamily="2" charset="2"/>
              </a:rPr>
              <a:t></a:t>
            </a:r>
            <a:endParaRPr lang="en-US" dirty="0" smtClean="0"/>
          </a:p>
          <a:p>
            <a:pPr eaLnBrk="1" hangingPunct="1"/>
            <a:r>
              <a:rPr lang="en-US" i="1" dirty="0" smtClean="0"/>
              <a:t>Rotation time </a:t>
            </a:r>
            <a:r>
              <a:rPr lang="en-US" dirty="0" smtClean="0"/>
              <a:t>= trees are cut after a certain time </a:t>
            </a:r>
          </a:p>
        </p:txBody>
      </p:sp>
      <p:sp>
        <p:nvSpPr>
          <p:cNvPr id="32772" name="TextBox 6"/>
          <p:cNvSpPr txBox="1">
            <a:spLocks noChangeArrowheads="1"/>
          </p:cNvSpPr>
          <p:nvPr/>
        </p:nvSpPr>
        <p:spPr bwMode="auto">
          <a:xfrm>
            <a:off x="685800" y="4648200"/>
            <a:ext cx="3733800" cy="646331"/>
          </a:xfrm>
          <a:prstGeom prst="rect">
            <a:avLst/>
          </a:prstGeom>
          <a:noFill/>
          <a:ln w="9525">
            <a:noFill/>
            <a:miter lim="800000"/>
            <a:headEnd/>
            <a:tailEnd/>
          </a:ln>
        </p:spPr>
        <p:txBody>
          <a:bodyPr>
            <a:spAutoFit/>
          </a:bodyPr>
          <a:lstStyle/>
          <a:p>
            <a:r>
              <a:rPr lang="en-US" i="1" dirty="0" smtClean="0"/>
              <a:t>***Tree </a:t>
            </a:r>
            <a:r>
              <a:rPr lang="en-US" i="1" dirty="0"/>
              <a:t>plantations are crops, not ecologically functional </a:t>
            </a:r>
            <a:r>
              <a:rPr lang="en-US" i="1" dirty="0" smtClean="0"/>
              <a:t>forests***</a:t>
            </a:r>
            <a:endParaRPr lang="en-US" i="1" dirty="0"/>
          </a:p>
        </p:txBody>
      </p:sp>
      <p:pic>
        <p:nvPicPr>
          <p:cNvPr id="32773" name="Picture 7" descr="SBS_4e_Figure_12_12_L"/>
          <p:cNvPicPr>
            <a:picLocks noChangeAspect="1" noChangeArrowheads="1"/>
          </p:cNvPicPr>
          <p:nvPr/>
        </p:nvPicPr>
        <p:blipFill>
          <a:blip r:embed="rId3"/>
          <a:srcRect/>
          <a:stretch>
            <a:fillRect/>
          </a:stretch>
        </p:blipFill>
        <p:spPr bwMode="auto">
          <a:xfrm>
            <a:off x="4267200" y="4040576"/>
            <a:ext cx="4197350" cy="2817424"/>
          </a:xfrm>
          <a:prstGeom prst="rect">
            <a:avLst/>
          </a:prstGeom>
          <a:noFill/>
          <a:ln w="9525">
            <a:noFill/>
            <a:miter lim="800000"/>
            <a:headEnd/>
            <a:tailEnd/>
          </a:ln>
        </p:spPr>
      </p:pic>
    </p:spTree>
    <p:extLst>
      <p:ext uri="{BB962C8B-B14F-4D97-AF65-F5344CB8AC3E}">
        <p14:creationId xmlns:p14="http://schemas.microsoft.com/office/powerpoint/2010/main" val="330129916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68288" y="180975"/>
            <a:ext cx="8685212" cy="500063"/>
          </a:xfrm>
        </p:spPr>
        <p:txBody>
          <a:bodyPr>
            <a:normAutofit fontScale="90000"/>
          </a:bodyPr>
          <a:lstStyle/>
          <a:p>
            <a:r>
              <a:rPr lang="en-US" u="sng" dirty="0" smtClean="0"/>
              <a:t>Palm oil plantations</a:t>
            </a:r>
          </a:p>
        </p:txBody>
      </p:sp>
      <p:sp>
        <p:nvSpPr>
          <p:cNvPr id="20483" name="Content Placeholder 2"/>
          <p:cNvSpPr>
            <a:spLocks noGrp="1"/>
          </p:cNvSpPr>
          <p:nvPr>
            <p:ph idx="1"/>
          </p:nvPr>
        </p:nvSpPr>
        <p:spPr>
          <a:xfrm>
            <a:off x="152400" y="1095374"/>
            <a:ext cx="4648200" cy="5000625"/>
          </a:xfrm>
        </p:spPr>
        <p:txBody>
          <a:bodyPr>
            <a:normAutofit fontScale="92500" lnSpcReduction="10000"/>
          </a:bodyPr>
          <a:lstStyle/>
          <a:p>
            <a:r>
              <a:rPr lang="en-US" dirty="0" smtClean="0"/>
              <a:t>Palm oil is used in snack foods, soaps, cosmetics, </a:t>
            </a:r>
            <a:r>
              <a:rPr lang="en-US" dirty="0" err="1" smtClean="0"/>
              <a:t>biofuel</a:t>
            </a:r>
            <a:endParaRPr lang="en-US" dirty="0" smtClean="0"/>
          </a:p>
          <a:p>
            <a:endParaRPr lang="en-US" dirty="0" smtClean="0"/>
          </a:p>
          <a:p>
            <a:r>
              <a:rPr lang="en-US" u="sng" dirty="0" smtClean="0"/>
              <a:t>Borneo</a:t>
            </a:r>
            <a:r>
              <a:rPr lang="en-US" dirty="0" smtClean="0"/>
              <a:t> (biggest island in Indonesia) has lost most of its forest cover</a:t>
            </a:r>
          </a:p>
          <a:p>
            <a:endParaRPr lang="en-US" dirty="0" smtClean="0"/>
          </a:p>
          <a:p>
            <a:r>
              <a:rPr lang="en-US" dirty="0" smtClean="0"/>
              <a:t>Clearing encourages further development and illegal logging</a:t>
            </a:r>
          </a:p>
          <a:p>
            <a:pPr>
              <a:buClrTx/>
              <a:buFontTx/>
              <a:buNone/>
            </a:pPr>
            <a:endParaRPr lang="en-US" i="1" dirty="0" smtClean="0"/>
          </a:p>
          <a:p>
            <a:endParaRPr lang="en-US" dirty="0" smtClean="0"/>
          </a:p>
        </p:txBody>
      </p:sp>
      <p:pic>
        <p:nvPicPr>
          <p:cNvPr id="20484" name="Picture 9" descr="SBS_4e_Figure_12_08_L"/>
          <p:cNvPicPr>
            <a:picLocks noChangeAspect="1" noChangeArrowheads="1"/>
          </p:cNvPicPr>
          <p:nvPr/>
        </p:nvPicPr>
        <p:blipFill>
          <a:blip r:embed="rId3"/>
          <a:srcRect/>
          <a:stretch>
            <a:fillRect/>
          </a:stretch>
        </p:blipFill>
        <p:spPr bwMode="auto">
          <a:xfrm>
            <a:off x="5105400" y="730250"/>
            <a:ext cx="3800475" cy="6127750"/>
          </a:xfrm>
          <a:prstGeom prst="rect">
            <a:avLst/>
          </a:prstGeom>
          <a:noFill/>
          <a:ln w="9525">
            <a:noFill/>
            <a:miter lim="800000"/>
            <a:headEnd/>
            <a:tailEnd/>
          </a:ln>
        </p:spPr>
      </p:pic>
    </p:spTree>
    <p:extLst>
      <p:ext uri="{BB962C8B-B14F-4D97-AF65-F5344CB8AC3E}">
        <p14:creationId xmlns:p14="http://schemas.microsoft.com/office/powerpoint/2010/main" val="53218097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152400"/>
            <a:ext cx="3810000" cy="1143000"/>
          </a:xfrm>
        </p:spPr>
        <p:txBody>
          <a:bodyPr>
            <a:normAutofit/>
          </a:bodyPr>
          <a:lstStyle/>
          <a:p>
            <a:pPr eaLnBrk="1" hangingPunct="1"/>
            <a:r>
              <a:rPr lang="en-US" u="sng" dirty="0" smtClean="0"/>
              <a:t>Overview</a:t>
            </a:r>
            <a:r>
              <a:rPr lang="en-US" dirty="0" smtClean="0"/>
              <a:t>:</a:t>
            </a:r>
          </a:p>
        </p:txBody>
      </p:sp>
      <p:sp>
        <p:nvSpPr>
          <p:cNvPr id="4099" name="Rectangle 3"/>
          <p:cNvSpPr>
            <a:spLocks noGrp="1" noChangeArrowheads="1"/>
          </p:cNvSpPr>
          <p:nvPr>
            <p:ph type="body" idx="1"/>
          </p:nvPr>
        </p:nvSpPr>
        <p:spPr>
          <a:xfrm>
            <a:off x="228600" y="1265238"/>
            <a:ext cx="4522788" cy="5364162"/>
          </a:xfrm>
        </p:spPr>
        <p:txBody>
          <a:bodyPr>
            <a:normAutofit fontScale="85000" lnSpcReduction="20000"/>
          </a:bodyPr>
          <a:lstStyle/>
          <a:p>
            <a:pPr eaLnBrk="1" hangingPunct="1"/>
            <a:r>
              <a:rPr lang="en-US" dirty="0" smtClean="0"/>
              <a:t>Ecological and economic contributions of forests</a:t>
            </a:r>
          </a:p>
          <a:p>
            <a:pPr eaLnBrk="1" hangingPunct="1"/>
            <a:endParaRPr lang="en-US" dirty="0" smtClean="0"/>
          </a:p>
          <a:p>
            <a:pPr eaLnBrk="1" hangingPunct="1"/>
            <a:r>
              <a:rPr lang="en-US" dirty="0" smtClean="0"/>
              <a:t>History and scale of deforestation</a:t>
            </a:r>
          </a:p>
          <a:p>
            <a:pPr eaLnBrk="1" hangingPunct="1"/>
            <a:endParaRPr lang="en-US" dirty="0" smtClean="0"/>
          </a:p>
          <a:p>
            <a:pPr eaLnBrk="1" hangingPunct="1"/>
            <a:r>
              <a:rPr lang="en-US" dirty="0" smtClean="0"/>
              <a:t>Forest management and harvest methods</a:t>
            </a:r>
          </a:p>
          <a:p>
            <a:pPr eaLnBrk="1" hangingPunct="1"/>
            <a:endParaRPr lang="en-US" dirty="0" smtClean="0"/>
          </a:p>
          <a:p>
            <a:pPr eaLnBrk="1" hangingPunct="1"/>
            <a:r>
              <a:rPr lang="en-US" dirty="0" smtClean="0"/>
              <a:t>Fire’s ecological role &amp; human fire policy</a:t>
            </a:r>
          </a:p>
          <a:p>
            <a:pPr eaLnBrk="1" hangingPunct="1"/>
            <a:endParaRPr lang="en-US" dirty="0" smtClean="0"/>
          </a:p>
          <a:p>
            <a:pPr eaLnBrk="1" hangingPunct="1"/>
            <a:r>
              <a:rPr lang="en-US" dirty="0" smtClean="0"/>
              <a:t>National parks and protected areas</a:t>
            </a:r>
          </a:p>
        </p:txBody>
      </p:sp>
      <p:pic>
        <p:nvPicPr>
          <p:cNvPr id="4100" name="Picture 7" descr="SBS_4e_UnFigure_12_Pg313_L"/>
          <p:cNvPicPr>
            <a:picLocks noChangeAspect="1" noChangeArrowheads="1"/>
          </p:cNvPicPr>
          <p:nvPr/>
        </p:nvPicPr>
        <p:blipFill>
          <a:blip r:embed="rId3"/>
          <a:srcRect/>
          <a:stretch>
            <a:fillRect/>
          </a:stretch>
        </p:blipFill>
        <p:spPr bwMode="auto">
          <a:xfrm>
            <a:off x="4337050" y="0"/>
            <a:ext cx="4806950" cy="3311525"/>
          </a:xfrm>
          <a:prstGeom prst="rect">
            <a:avLst/>
          </a:prstGeom>
          <a:noFill/>
          <a:ln w="9525">
            <a:noFill/>
            <a:miter lim="800000"/>
            <a:headEnd/>
            <a:tailEnd/>
          </a:ln>
        </p:spPr>
      </p:pic>
      <p:pic>
        <p:nvPicPr>
          <p:cNvPr id="5" name="Picture 6" descr="SBS_4e_Figure_12_19_L"/>
          <p:cNvPicPr>
            <a:picLocks noChangeAspect="1" noChangeArrowheads="1"/>
          </p:cNvPicPr>
          <p:nvPr/>
        </p:nvPicPr>
        <p:blipFill>
          <a:blip r:embed="rId4"/>
          <a:srcRect/>
          <a:stretch>
            <a:fillRect/>
          </a:stretch>
        </p:blipFill>
        <p:spPr bwMode="auto">
          <a:xfrm>
            <a:off x="4343400" y="2968625"/>
            <a:ext cx="4800600" cy="3889375"/>
          </a:xfrm>
          <a:prstGeom prst="rect">
            <a:avLst/>
          </a:prstGeom>
          <a:noFill/>
          <a:ln w="9525">
            <a:noFill/>
            <a:miter lim="800000"/>
            <a:headEnd/>
            <a:tailEnd/>
          </a:ln>
        </p:spPr>
      </p:pic>
    </p:spTree>
    <p:extLst>
      <p:ext uri="{BB962C8B-B14F-4D97-AF65-F5344CB8AC3E}">
        <p14:creationId xmlns:p14="http://schemas.microsoft.com/office/powerpoint/2010/main" val="151107159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268288" y="180975"/>
            <a:ext cx="8685212" cy="500063"/>
          </a:xfrm>
        </p:spPr>
        <p:txBody>
          <a:bodyPr>
            <a:normAutofit fontScale="90000"/>
          </a:bodyPr>
          <a:lstStyle/>
          <a:p>
            <a:r>
              <a:rPr lang="en-US" u="sng" dirty="0" smtClean="0"/>
              <a:t>Sustainable Forestry</a:t>
            </a:r>
          </a:p>
        </p:txBody>
      </p:sp>
      <p:sp>
        <p:nvSpPr>
          <p:cNvPr id="38915" name="Content Placeholder 2"/>
          <p:cNvSpPr>
            <a:spLocks noGrp="1"/>
          </p:cNvSpPr>
          <p:nvPr>
            <p:ph idx="1"/>
          </p:nvPr>
        </p:nvSpPr>
        <p:spPr>
          <a:xfrm>
            <a:off x="152400" y="1057274"/>
            <a:ext cx="8763000" cy="5038725"/>
          </a:xfrm>
        </p:spPr>
        <p:txBody>
          <a:bodyPr>
            <a:normAutofit lnSpcReduction="10000"/>
          </a:bodyPr>
          <a:lstStyle/>
          <a:p>
            <a:r>
              <a:rPr lang="en-US" u="sng" dirty="0" smtClean="0"/>
              <a:t>U.S. Forest Service</a:t>
            </a:r>
            <a:r>
              <a:rPr lang="en-US" dirty="0" smtClean="0"/>
              <a:t> programs:</a:t>
            </a:r>
          </a:p>
          <a:p>
            <a:pPr lvl="1"/>
            <a:r>
              <a:rPr lang="en-US" dirty="0" smtClean="0"/>
              <a:t>Manage wildlife, non-game animals, endangered species</a:t>
            </a:r>
          </a:p>
          <a:p>
            <a:pPr lvl="1"/>
            <a:r>
              <a:rPr lang="en-US" dirty="0" smtClean="0"/>
              <a:t>Push for </a:t>
            </a:r>
            <a:r>
              <a:rPr lang="en-US" u="sng" dirty="0" smtClean="0"/>
              <a:t>ecosystem-based</a:t>
            </a:r>
            <a:r>
              <a:rPr lang="en-US" dirty="0" smtClean="0"/>
              <a:t> management</a:t>
            </a:r>
          </a:p>
          <a:p>
            <a:pPr lvl="1"/>
            <a:endParaRPr lang="en-US" dirty="0" smtClean="0"/>
          </a:p>
          <a:p>
            <a:r>
              <a:rPr lang="en-US" dirty="0" smtClean="0"/>
              <a:t>Sustainable cutting:</a:t>
            </a:r>
          </a:p>
          <a:p>
            <a:pPr lvl="1"/>
            <a:r>
              <a:rPr lang="en-US" u="sng" dirty="0" smtClean="0"/>
              <a:t>Selective cutting</a:t>
            </a:r>
          </a:p>
          <a:p>
            <a:pPr lvl="1"/>
            <a:r>
              <a:rPr lang="en-US" dirty="0" err="1" smtClean="0"/>
              <a:t>Shelterwood</a:t>
            </a:r>
            <a:r>
              <a:rPr lang="en-US" dirty="0" smtClean="0"/>
              <a:t>/seed-tree cutting</a:t>
            </a:r>
          </a:p>
          <a:p>
            <a:pPr lvl="1"/>
            <a:r>
              <a:rPr lang="en-US" dirty="0" smtClean="0"/>
              <a:t>Strip cutting</a:t>
            </a:r>
          </a:p>
          <a:p>
            <a:pPr lvl="1"/>
            <a:r>
              <a:rPr lang="en-US" u="sng" dirty="0" smtClean="0"/>
              <a:t>Certification</a:t>
            </a:r>
          </a:p>
        </p:txBody>
      </p:sp>
      <p:pic>
        <p:nvPicPr>
          <p:cNvPr id="38916" name="Picture 6" descr="SBS_4e_Figure_12_15_L"/>
          <p:cNvPicPr>
            <a:picLocks noChangeAspect="1" noChangeArrowheads="1"/>
          </p:cNvPicPr>
          <p:nvPr/>
        </p:nvPicPr>
        <p:blipFill>
          <a:blip r:embed="rId3"/>
          <a:srcRect/>
          <a:stretch>
            <a:fillRect/>
          </a:stretch>
        </p:blipFill>
        <p:spPr bwMode="auto">
          <a:xfrm>
            <a:off x="5410200" y="2971800"/>
            <a:ext cx="3733800" cy="3886200"/>
          </a:xfrm>
          <a:prstGeom prst="rect">
            <a:avLst/>
          </a:prstGeom>
          <a:noFill/>
          <a:ln w="9525">
            <a:noFill/>
            <a:miter lim="800000"/>
            <a:headEnd/>
            <a:tailEnd/>
          </a:ln>
        </p:spPr>
      </p:pic>
    </p:spTree>
    <p:extLst>
      <p:ext uri="{BB962C8B-B14F-4D97-AF65-F5344CB8AC3E}">
        <p14:creationId xmlns:p14="http://schemas.microsoft.com/office/powerpoint/2010/main" val="417801105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0"/>
            <a:ext cx="8229600" cy="990600"/>
          </a:xfrm>
        </p:spPr>
        <p:txBody>
          <a:bodyPr/>
          <a:lstStyle/>
          <a:p>
            <a:pPr eaLnBrk="1" hangingPunct="1"/>
            <a:r>
              <a:rPr lang="en-US" u="sng" dirty="0" smtClean="0"/>
              <a:t>Fire policy </a:t>
            </a:r>
            <a:r>
              <a:rPr lang="en-US" dirty="0" smtClean="0"/>
              <a:t>also stirs controversy</a:t>
            </a:r>
          </a:p>
        </p:txBody>
      </p:sp>
      <p:sp>
        <p:nvSpPr>
          <p:cNvPr id="40963" name="Rectangle 3"/>
          <p:cNvSpPr>
            <a:spLocks noGrp="1" noChangeArrowheads="1"/>
          </p:cNvSpPr>
          <p:nvPr>
            <p:ph type="body" idx="1"/>
          </p:nvPr>
        </p:nvSpPr>
        <p:spPr>
          <a:xfrm>
            <a:off x="76200" y="925513"/>
            <a:ext cx="8839200" cy="2455862"/>
          </a:xfrm>
        </p:spPr>
        <p:txBody>
          <a:bodyPr>
            <a:normAutofit fontScale="85000" lnSpcReduction="10000"/>
          </a:bodyPr>
          <a:lstStyle/>
          <a:p>
            <a:pPr eaLnBrk="1" hangingPunct="1"/>
            <a:r>
              <a:rPr lang="en-US" smtClean="0"/>
              <a:t>For over 100 years, the Forest Service suppressed all fires</a:t>
            </a:r>
          </a:p>
          <a:p>
            <a:pPr lvl="1" eaLnBrk="1" hangingPunct="1"/>
            <a:r>
              <a:rPr lang="en-US" smtClean="0"/>
              <a:t>But many ecosystems depend on fires</a:t>
            </a:r>
          </a:p>
          <a:p>
            <a:pPr lvl="1" eaLnBrk="1" hangingPunct="1"/>
            <a:r>
              <a:rPr lang="en-US" smtClean="0"/>
              <a:t>Excess vegetation produces kindling for future fires</a:t>
            </a:r>
          </a:p>
          <a:p>
            <a:pPr eaLnBrk="1" hangingPunct="1"/>
            <a:r>
              <a:rPr lang="en-US" smtClean="0"/>
              <a:t>In the </a:t>
            </a:r>
            <a:r>
              <a:rPr lang="en-US" b="1" smtClean="0"/>
              <a:t>wildland-urban interface,</a:t>
            </a:r>
            <a:r>
              <a:rPr lang="en-US" smtClean="0"/>
              <a:t> housing developments that are near forests are vulnerable to forest fires</a:t>
            </a:r>
          </a:p>
        </p:txBody>
      </p:sp>
      <p:sp>
        <p:nvSpPr>
          <p:cNvPr id="40964" name="TextBox 6"/>
          <p:cNvSpPr txBox="1">
            <a:spLocks noChangeArrowheads="1"/>
          </p:cNvSpPr>
          <p:nvPr/>
        </p:nvSpPr>
        <p:spPr bwMode="auto">
          <a:xfrm>
            <a:off x="533400" y="6105525"/>
            <a:ext cx="8242300" cy="519113"/>
          </a:xfrm>
          <a:prstGeom prst="rect">
            <a:avLst/>
          </a:prstGeom>
          <a:noFill/>
          <a:ln w="9525">
            <a:noFill/>
            <a:miter lim="800000"/>
            <a:headEnd/>
            <a:tailEnd/>
          </a:ln>
        </p:spPr>
        <p:txBody>
          <a:bodyPr wrap="none">
            <a:spAutoFit/>
          </a:bodyPr>
          <a:lstStyle/>
          <a:p>
            <a:r>
              <a:rPr lang="en-US" i="1"/>
              <a:t>Catastrophic fires have become more numerous recently</a:t>
            </a:r>
          </a:p>
        </p:txBody>
      </p:sp>
      <p:pic>
        <p:nvPicPr>
          <p:cNvPr id="40965" name="Picture 8" descr="SBS_4e_Figure_12_16_L"/>
          <p:cNvPicPr>
            <a:picLocks noChangeAspect="1" noChangeArrowheads="1"/>
          </p:cNvPicPr>
          <p:nvPr/>
        </p:nvPicPr>
        <p:blipFill>
          <a:blip r:embed="rId3"/>
          <a:srcRect/>
          <a:stretch>
            <a:fillRect/>
          </a:stretch>
        </p:blipFill>
        <p:spPr bwMode="auto">
          <a:xfrm>
            <a:off x="533400" y="3429000"/>
            <a:ext cx="3581400" cy="2609850"/>
          </a:xfrm>
          <a:prstGeom prst="rect">
            <a:avLst/>
          </a:prstGeom>
          <a:noFill/>
          <a:ln w="9525">
            <a:noFill/>
            <a:miter lim="800000"/>
            <a:headEnd/>
            <a:tailEnd/>
          </a:ln>
        </p:spPr>
      </p:pic>
      <p:pic>
        <p:nvPicPr>
          <p:cNvPr id="40966" name="Picture 9" descr="SBS_4e_Figure_12_17_L"/>
          <p:cNvPicPr>
            <a:picLocks noChangeAspect="1" noChangeArrowheads="1"/>
          </p:cNvPicPr>
          <p:nvPr/>
        </p:nvPicPr>
        <p:blipFill>
          <a:blip r:embed="rId4"/>
          <a:srcRect/>
          <a:stretch>
            <a:fillRect/>
          </a:stretch>
        </p:blipFill>
        <p:spPr bwMode="auto">
          <a:xfrm>
            <a:off x="4953000" y="3429000"/>
            <a:ext cx="3581400" cy="2776538"/>
          </a:xfrm>
          <a:prstGeom prst="rect">
            <a:avLst/>
          </a:prstGeom>
          <a:noFill/>
          <a:ln w="9525">
            <a:noFill/>
            <a:miter lim="800000"/>
            <a:headEnd/>
            <a:tailEnd/>
          </a:ln>
        </p:spPr>
      </p:pic>
    </p:spTree>
    <p:extLst>
      <p:ext uri="{BB962C8B-B14F-4D97-AF65-F5344CB8AC3E}">
        <p14:creationId xmlns:p14="http://schemas.microsoft.com/office/powerpoint/2010/main" val="51413517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5857" y="337575"/>
            <a:ext cx="8199455" cy="6481774"/>
          </a:xfrm>
          <a:prstGeom prst="rect">
            <a:avLst/>
          </a:prstGeom>
          <a:noFill/>
        </p:spPr>
        <p:txBody>
          <a:bodyPr wrap="square" rtlCol="0">
            <a:spAutoFit/>
          </a:bodyPr>
          <a:lstStyle/>
          <a:p>
            <a:r>
              <a:rPr lang="en-US" sz="4400" dirty="0" smtClean="0"/>
              <a:t>Fire Management</a:t>
            </a:r>
          </a:p>
          <a:p>
            <a:endParaRPr lang="en-US" sz="3200" dirty="0"/>
          </a:p>
          <a:p>
            <a:r>
              <a:rPr lang="en-US" sz="3200" dirty="0" smtClean="0"/>
              <a:t>Prescribed Burn: a fire is deliberately set under controlled conditions. </a:t>
            </a:r>
          </a:p>
          <a:p>
            <a:endParaRPr lang="en-US" sz="3200" dirty="0"/>
          </a:p>
          <a:p>
            <a:pPr marL="457200" indent="-457200">
              <a:lnSpc>
                <a:spcPct val="80000"/>
              </a:lnSpc>
              <a:buFont typeface="Arial"/>
              <a:buChar char="•"/>
            </a:pPr>
            <a:r>
              <a:rPr lang="en-US" sz="3200" dirty="0" smtClean="0"/>
              <a:t>Help reduce the risk of uncontrolled natural fires. </a:t>
            </a:r>
          </a:p>
          <a:p>
            <a:pPr marL="457200" indent="-457200">
              <a:buFont typeface="Arial"/>
              <a:buChar char="•"/>
            </a:pPr>
            <a:r>
              <a:rPr lang="en-US" sz="3200" dirty="0" smtClean="0"/>
              <a:t>Stimulate growth in particular seeds. </a:t>
            </a:r>
          </a:p>
          <a:p>
            <a:pPr marL="457200" indent="-457200">
              <a:buFont typeface="Arial"/>
              <a:buChar char="•"/>
            </a:pPr>
            <a:r>
              <a:rPr lang="en-US" sz="3200" dirty="0" smtClean="0"/>
              <a:t>Clear out undergrowth and weeds. </a:t>
            </a:r>
          </a:p>
          <a:p>
            <a:pPr marL="457200" indent="-457200">
              <a:buFont typeface="Arial"/>
              <a:buChar char="•"/>
            </a:pPr>
            <a:r>
              <a:rPr lang="en-US" sz="3200" dirty="0" smtClean="0"/>
              <a:t>Provides openings for early successional species. </a:t>
            </a:r>
          </a:p>
          <a:p>
            <a:endParaRPr lang="en-US" sz="3200" dirty="0"/>
          </a:p>
          <a:p>
            <a:r>
              <a:rPr lang="en-US" sz="3200" dirty="0" smtClean="0"/>
              <a:t>Example: Yellowstone fire of 1988</a:t>
            </a:r>
            <a:endParaRPr lang="en-US" sz="3200" dirty="0"/>
          </a:p>
        </p:txBody>
      </p:sp>
    </p:spTree>
    <p:extLst>
      <p:ext uri="{BB962C8B-B14F-4D97-AF65-F5344CB8AC3E}">
        <p14:creationId xmlns:p14="http://schemas.microsoft.com/office/powerpoint/2010/main" val="421861981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838200" y="381000"/>
            <a:ext cx="7620000" cy="1431925"/>
          </a:xfrm>
        </p:spPr>
        <p:txBody>
          <a:bodyPr>
            <a:normAutofit fontScale="90000"/>
          </a:bodyPr>
          <a:lstStyle/>
          <a:p>
            <a:pPr algn="ctr" eaLnBrk="1" hangingPunct="1">
              <a:defRPr/>
            </a:pPr>
            <a:r>
              <a:rPr lang="en-US" dirty="0" smtClean="0"/>
              <a:t>Overview of </a:t>
            </a:r>
            <a:r>
              <a:rPr lang="en-US" b="0" u="sng" dirty="0" smtClean="0"/>
              <a:t>Ecological Role of Fire</a:t>
            </a:r>
            <a:r>
              <a:rPr lang="en-US" b="0" dirty="0" smtClean="0"/>
              <a:t> in Forest Ecosystems</a:t>
            </a:r>
            <a:r>
              <a:rPr lang="en-US" dirty="0" smtClean="0"/>
              <a:t> </a:t>
            </a:r>
          </a:p>
        </p:txBody>
      </p:sp>
      <p:sp>
        <p:nvSpPr>
          <p:cNvPr id="2051" name="Rectangle 3"/>
          <p:cNvSpPr>
            <a:spLocks noGrp="1" noChangeArrowheads="1"/>
          </p:cNvSpPr>
          <p:nvPr>
            <p:ph type="subTitle" idx="1"/>
          </p:nvPr>
        </p:nvSpPr>
        <p:spPr>
          <a:xfrm>
            <a:off x="1066800" y="2133600"/>
            <a:ext cx="7467600" cy="3505200"/>
          </a:xfrm>
        </p:spPr>
        <p:txBody>
          <a:bodyPr>
            <a:normAutofit fontScale="92500" lnSpcReduction="20000"/>
          </a:bodyPr>
          <a:lstStyle/>
          <a:p>
            <a:pPr algn="l" eaLnBrk="1" hangingPunct="1">
              <a:defRPr/>
            </a:pPr>
            <a:r>
              <a:rPr lang="en-US" dirty="0" smtClean="0">
                <a:solidFill>
                  <a:srgbClr val="FF0000"/>
                </a:solidFill>
              </a:rPr>
              <a:t>1.</a:t>
            </a:r>
            <a:r>
              <a:rPr lang="en-US" dirty="0" smtClean="0"/>
              <a:t>  </a:t>
            </a:r>
            <a:r>
              <a:rPr lang="en-US" dirty="0" smtClean="0">
                <a:solidFill>
                  <a:srgbClr val="FF0000"/>
                </a:solidFill>
              </a:rPr>
              <a:t>Reduces probability of catastrophic fire</a:t>
            </a:r>
          </a:p>
          <a:p>
            <a:pPr algn="l" eaLnBrk="1" hangingPunct="1">
              <a:defRPr/>
            </a:pPr>
            <a:r>
              <a:rPr lang="en-US" dirty="0" smtClean="0">
                <a:solidFill>
                  <a:srgbClr val="FF0000"/>
                </a:solidFill>
              </a:rPr>
              <a:t>2.  Nutrient input into soils</a:t>
            </a:r>
          </a:p>
          <a:p>
            <a:pPr algn="l" eaLnBrk="1" hangingPunct="1">
              <a:defRPr/>
            </a:pPr>
            <a:r>
              <a:rPr lang="en-US" dirty="0" smtClean="0">
                <a:solidFill>
                  <a:srgbClr val="FF0000"/>
                </a:solidFill>
              </a:rPr>
              <a:t>3.  Control of insect pests</a:t>
            </a:r>
          </a:p>
          <a:p>
            <a:pPr algn="l" eaLnBrk="1" hangingPunct="1">
              <a:defRPr/>
            </a:pPr>
            <a:r>
              <a:rPr lang="en-US" dirty="0" smtClean="0">
                <a:solidFill>
                  <a:srgbClr val="FF0000"/>
                </a:solidFill>
              </a:rPr>
              <a:t>4.  Control of tree pathogens</a:t>
            </a:r>
          </a:p>
          <a:p>
            <a:pPr marL="514350" indent="-514350" algn="l" eaLnBrk="1" hangingPunct="1">
              <a:buAutoNum type="arabicPeriod" startAt="5"/>
              <a:defRPr/>
            </a:pPr>
            <a:r>
              <a:rPr lang="en-US" dirty="0" smtClean="0">
                <a:solidFill>
                  <a:srgbClr val="FF0000"/>
                </a:solidFill>
              </a:rPr>
              <a:t>Maintains species diversity</a:t>
            </a:r>
          </a:p>
          <a:p>
            <a:pPr marL="514350" indent="-514350" algn="l" eaLnBrk="1" hangingPunct="1">
              <a:buAutoNum type="arabicPeriod" startAt="5"/>
              <a:defRPr/>
            </a:pPr>
            <a:endParaRPr lang="en-US" dirty="0" smtClean="0">
              <a:solidFill>
                <a:srgbClr val="FF0000"/>
              </a:solidFill>
            </a:endParaRPr>
          </a:p>
          <a:p>
            <a:pPr marL="514350" indent="-514350" algn="l" eaLnBrk="1" hangingPunct="1">
              <a:defRPr/>
            </a:pPr>
            <a:r>
              <a:rPr lang="en-US" dirty="0" smtClean="0">
                <a:solidFill>
                  <a:srgbClr val="FF0000"/>
                </a:solidFill>
              </a:rPr>
              <a:t>*Intermediate disturbance hypothesis</a:t>
            </a:r>
          </a:p>
        </p:txBody>
      </p:sp>
      <p:pic>
        <p:nvPicPr>
          <p:cNvPr id="3076" name="Picture 4" descr="nsf4c"/>
          <p:cNvPicPr>
            <a:picLocks noChangeAspect="1" noChangeArrowheads="1"/>
          </p:cNvPicPr>
          <p:nvPr/>
        </p:nvPicPr>
        <p:blipFill>
          <a:blip r:embed="rId3"/>
          <a:srcRect/>
          <a:stretch>
            <a:fillRect/>
          </a:stretch>
        </p:blipFill>
        <p:spPr bwMode="auto">
          <a:xfrm>
            <a:off x="8153400" y="5867400"/>
            <a:ext cx="990600" cy="990600"/>
          </a:xfrm>
          <a:prstGeom prst="rect">
            <a:avLst/>
          </a:prstGeom>
          <a:noFill/>
          <a:ln w="9525">
            <a:noFill/>
            <a:miter lim="800000"/>
            <a:headEnd/>
            <a:tailEnd/>
          </a:ln>
        </p:spPr>
      </p:pic>
      <p:sp>
        <p:nvSpPr>
          <p:cNvPr id="2053" name="Rectangle 5"/>
          <p:cNvSpPr>
            <a:spLocks noChangeArrowheads="1"/>
          </p:cNvSpPr>
          <p:nvPr/>
        </p:nvSpPr>
        <p:spPr bwMode="auto">
          <a:xfrm>
            <a:off x="1905000" y="6400800"/>
            <a:ext cx="5638800" cy="457200"/>
          </a:xfrm>
          <a:prstGeom prst="rect">
            <a:avLst/>
          </a:prstGeom>
          <a:noFill/>
          <a:ln w="9525">
            <a:noFill/>
            <a:miter lim="800000"/>
            <a:headEnd/>
            <a:tailEnd/>
          </a:ln>
          <a:effectLst/>
        </p:spPr>
        <p:txBody>
          <a:bodyPr>
            <a:spAutoFit/>
          </a:bodyPr>
          <a:lstStyle/>
          <a:p>
            <a:pPr>
              <a:defRPr/>
            </a:pPr>
            <a:r>
              <a:rPr lang="en-US" sz="1200">
                <a:effectLst>
                  <a:outerShdw blurRad="38100" dist="38100" dir="2700000" algn="tl">
                    <a:srgbClr val="000000"/>
                  </a:outerShdw>
                </a:effectLst>
              </a:rPr>
              <a:t>This project supported in part by the National Science Foundation. Opinions expressed are those of the authors and not necessarily those of the Foundation.</a:t>
            </a:r>
          </a:p>
        </p:txBody>
      </p:sp>
    </p:spTree>
    <p:extLst>
      <p:ext uri="{BB962C8B-B14F-4D97-AF65-F5344CB8AC3E}">
        <p14:creationId xmlns:p14="http://schemas.microsoft.com/office/powerpoint/2010/main" val="19773160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5410200" y="304800"/>
            <a:ext cx="3581400" cy="5867400"/>
          </a:xfrm>
        </p:spPr>
        <p:txBody>
          <a:bodyPr/>
          <a:lstStyle/>
          <a:p>
            <a:pPr algn="ctr" eaLnBrk="1" hangingPunct="1">
              <a:buFont typeface="Wingdings" pitchFamily="2" charset="2"/>
              <a:buNone/>
              <a:defRPr/>
            </a:pPr>
            <a:r>
              <a:rPr lang="en-US" sz="2800" b="1" u="sng" dirty="0" smtClean="0"/>
              <a:t>Fires reduces the probability of catastrophic fire</a:t>
            </a:r>
          </a:p>
          <a:p>
            <a:pPr eaLnBrk="1" hangingPunct="1">
              <a:buFont typeface="Wingdings" pitchFamily="2" charset="2"/>
              <a:buNone/>
              <a:defRPr/>
            </a:pPr>
            <a:endParaRPr lang="en-US" sz="2800" dirty="0" smtClean="0"/>
          </a:p>
          <a:p>
            <a:pPr eaLnBrk="1" hangingPunct="1">
              <a:defRPr/>
            </a:pPr>
            <a:r>
              <a:rPr lang="en-US" sz="1800" dirty="0" smtClean="0"/>
              <a:t>Historical (natural) fire regime</a:t>
            </a:r>
          </a:p>
          <a:p>
            <a:pPr eaLnBrk="1" hangingPunct="1">
              <a:defRPr/>
            </a:pPr>
            <a:endParaRPr lang="en-US" sz="1800" dirty="0" smtClean="0"/>
          </a:p>
          <a:p>
            <a:pPr eaLnBrk="1" hangingPunct="1">
              <a:defRPr/>
            </a:pPr>
            <a:r>
              <a:rPr lang="en-US" sz="1800" dirty="0" smtClean="0"/>
              <a:t>Altered with fire suppression</a:t>
            </a:r>
          </a:p>
          <a:p>
            <a:pPr eaLnBrk="1" hangingPunct="1">
              <a:defRPr/>
            </a:pPr>
            <a:endParaRPr lang="en-US" sz="1800" dirty="0" smtClean="0"/>
          </a:p>
          <a:p>
            <a:pPr eaLnBrk="1" hangingPunct="1">
              <a:defRPr/>
            </a:pPr>
            <a:r>
              <a:rPr lang="en-US" sz="1800" dirty="0" smtClean="0"/>
              <a:t>Increased tree density and </a:t>
            </a:r>
            <a:r>
              <a:rPr lang="en-US" sz="1800" u="sng" dirty="0" smtClean="0"/>
              <a:t>ladder fuels</a:t>
            </a:r>
            <a:r>
              <a:rPr lang="en-US" sz="1800" dirty="0" smtClean="0"/>
              <a:t> </a:t>
            </a:r>
            <a:r>
              <a:rPr lang="en-US" sz="1800" dirty="0" smtClean="0">
                <a:sym typeface="Wingdings" pitchFamily="2" charset="2"/>
              </a:rPr>
              <a:t> </a:t>
            </a:r>
            <a:r>
              <a:rPr lang="en-US" sz="1800" dirty="0" smtClean="0"/>
              <a:t>“Staircase effect”</a:t>
            </a:r>
          </a:p>
          <a:p>
            <a:pPr eaLnBrk="1" hangingPunct="1">
              <a:defRPr/>
            </a:pPr>
            <a:endParaRPr lang="en-US" sz="1800" dirty="0" smtClean="0"/>
          </a:p>
          <a:p>
            <a:pPr eaLnBrk="1" hangingPunct="1">
              <a:defRPr/>
            </a:pPr>
            <a:r>
              <a:rPr lang="en-US" sz="1800" dirty="0" smtClean="0"/>
              <a:t>Creates </a:t>
            </a:r>
            <a:r>
              <a:rPr lang="en-US" sz="1800" u="sng" dirty="0" smtClean="0"/>
              <a:t>crown fires</a:t>
            </a:r>
          </a:p>
        </p:txBody>
      </p:sp>
      <p:pic>
        <p:nvPicPr>
          <p:cNvPr id="10244" name="Picture 4" descr="computer sim fire behavior COLOR"/>
          <p:cNvPicPr>
            <a:picLocks noChangeAspect="1" noChangeArrowheads="1"/>
          </p:cNvPicPr>
          <p:nvPr/>
        </p:nvPicPr>
        <p:blipFill>
          <a:blip r:embed="rId3"/>
          <a:srcRect/>
          <a:stretch>
            <a:fillRect/>
          </a:stretch>
        </p:blipFill>
        <p:spPr bwMode="auto">
          <a:xfrm>
            <a:off x="0" y="0"/>
            <a:ext cx="5291138" cy="6858000"/>
          </a:xfrm>
          <a:prstGeom prst="rect">
            <a:avLst/>
          </a:prstGeom>
          <a:noFill/>
          <a:ln w="9525">
            <a:noFill/>
            <a:miter lim="800000"/>
            <a:headEnd/>
            <a:tailEnd/>
          </a:ln>
        </p:spPr>
      </p:pic>
    </p:spTree>
    <p:extLst>
      <p:ext uri="{BB962C8B-B14F-4D97-AF65-F5344CB8AC3E}">
        <p14:creationId xmlns:p14="http://schemas.microsoft.com/office/powerpoint/2010/main" val="27413923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4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4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figure_10_1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42900"/>
            <a:ext cx="8531225" cy="618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14167443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figure_10_1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700" y="139700"/>
            <a:ext cx="4308475" cy="659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41345901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8011" y="369725"/>
            <a:ext cx="8038682" cy="769441"/>
          </a:xfrm>
          <a:prstGeom prst="rect">
            <a:avLst/>
          </a:prstGeom>
          <a:noFill/>
        </p:spPr>
        <p:txBody>
          <a:bodyPr wrap="square" rtlCol="0">
            <a:spAutoFit/>
          </a:bodyPr>
          <a:lstStyle/>
          <a:p>
            <a:r>
              <a:rPr lang="en-US" sz="4400" dirty="0" smtClean="0"/>
              <a:t>National Parks</a:t>
            </a:r>
            <a:endParaRPr lang="en-US" sz="4400" dirty="0"/>
          </a:p>
        </p:txBody>
      </p:sp>
      <p:sp>
        <p:nvSpPr>
          <p:cNvPr id="4" name="TextBox 3"/>
          <p:cNvSpPr txBox="1"/>
          <p:nvPr/>
        </p:nvSpPr>
        <p:spPr>
          <a:xfrm>
            <a:off x="546630" y="1430676"/>
            <a:ext cx="7556361" cy="5509200"/>
          </a:xfrm>
          <a:prstGeom prst="rect">
            <a:avLst/>
          </a:prstGeom>
          <a:noFill/>
        </p:spPr>
        <p:txBody>
          <a:bodyPr wrap="square" rtlCol="0">
            <a:spAutoFit/>
          </a:bodyPr>
          <a:lstStyle/>
          <a:p>
            <a:r>
              <a:rPr lang="en-US" sz="3200" dirty="0" smtClean="0"/>
              <a:t>First National Park: Yellowstone National Park 1872</a:t>
            </a:r>
          </a:p>
          <a:p>
            <a:endParaRPr lang="en-US" sz="3200" dirty="0"/>
          </a:p>
          <a:p>
            <a:r>
              <a:rPr lang="en-US" sz="3200" dirty="0" smtClean="0"/>
              <a:t>Goals: </a:t>
            </a:r>
          </a:p>
          <a:p>
            <a:pPr marL="457200" indent="-457200">
              <a:buFont typeface="Arial"/>
              <a:buChar char="•"/>
            </a:pPr>
            <a:r>
              <a:rPr lang="en-US" sz="3200" dirty="0" smtClean="0"/>
              <a:t>Conservation and protection of ecosystems. </a:t>
            </a:r>
          </a:p>
          <a:p>
            <a:pPr marL="457200" indent="-457200">
              <a:buFont typeface="Arial"/>
              <a:buChar char="•"/>
            </a:pPr>
            <a:r>
              <a:rPr lang="en-US" sz="3200" dirty="0" smtClean="0"/>
              <a:t>Reducing human impacts is a challenge. </a:t>
            </a:r>
          </a:p>
          <a:p>
            <a:pPr marL="457200" indent="-457200">
              <a:buFont typeface="Arial"/>
              <a:buChar char="•"/>
            </a:pPr>
            <a:r>
              <a:rPr lang="en-US" sz="3200" dirty="0" smtClean="0"/>
              <a:t>Victims of their popularity. </a:t>
            </a:r>
          </a:p>
          <a:p>
            <a:pPr marL="457200" indent="-457200">
              <a:buFont typeface="Arial"/>
              <a:buChar char="•"/>
            </a:pPr>
            <a:r>
              <a:rPr lang="en-US" sz="3200" dirty="0" smtClean="0"/>
              <a:t>Protected from resource extraction and development (no logging)</a:t>
            </a:r>
          </a:p>
          <a:p>
            <a:endParaRPr lang="en-US" sz="3200" dirty="0"/>
          </a:p>
        </p:txBody>
      </p:sp>
    </p:spTree>
    <p:extLst>
      <p:ext uri="{BB962C8B-B14F-4D97-AF65-F5344CB8AC3E}">
        <p14:creationId xmlns:p14="http://schemas.microsoft.com/office/powerpoint/2010/main" val="321105879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figure_10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5100"/>
            <a:ext cx="8531225" cy="653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22425855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268288" y="180975"/>
            <a:ext cx="8685212" cy="500063"/>
          </a:xfrm>
        </p:spPr>
        <p:txBody>
          <a:bodyPr>
            <a:normAutofit fontScale="90000"/>
          </a:bodyPr>
          <a:lstStyle/>
          <a:p>
            <a:r>
              <a:rPr lang="en-US" u="sng" dirty="0" smtClean="0"/>
              <a:t>Climate change </a:t>
            </a:r>
            <a:r>
              <a:rPr lang="en-US" dirty="0" smtClean="0"/>
              <a:t>is altering forests</a:t>
            </a:r>
          </a:p>
        </p:txBody>
      </p:sp>
      <p:sp>
        <p:nvSpPr>
          <p:cNvPr id="44035" name="Content Placeholder 2"/>
          <p:cNvSpPr>
            <a:spLocks noGrp="1"/>
          </p:cNvSpPr>
          <p:nvPr>
            <p:ph idx="1"/>
          </p:nvPr>
        </p:nvSpPr>
        <p:spPr>
          <a:xfrm>
            <a:off x="192088" y="811213"/>
            <a:ext cx="8788400" cy="2532062"/>
          </a:xfrm>
        </p:spPr>
        <p:txBody>
          <a:bodyPr>
            <a:normAutofit fontScale="85000" lnSpcReduction="10000"/>
          </a:bodyPr>
          <a:lstStyle/>
          <a:p>
            <a:r>
              <a:rPr lang="en-US" smtClean="0"/>
              <a:t>The U.S. is warming and getting drier and will get worse</a:t>
            </a:r>
          </a:p>
          <a:p>
            <a:r>
              <a:rPr lang="en-US" smtClean="0"/>
              <a:t>Pests kill huge areas of trees, particularly plantations</a:t>
            </a:r>
          </a:p>
          <a:p>
            <a:r>
              <a:rPr lang="en-US" smtClean="0"/>
              <a:t>Dead trees do not remove carbon dioxide</a:t>
            </a:r>
          </a:p>
          <a:p>
            <a:pPr lvl="1"/>
            <a:r>
              <a:rPr lang="en-US" smtClean="0"/>
              <a:t>Intensifying climate change</a:t>
            </a:r>
          </a:p>
          <a:p>
            <a:r>
              <a:rPr lang="en-US" smtClean="0"/>
              <a:t>Woodlands, shrublands. or grasslands may replace forests</a:t>
            </a:r>
          </a:p>
        </p:txBody>
      </p:sp>
      <p:sp>
        <p:nvSpPr>
          <p:cNvPr id="44036" name="TextBox 6"/>
          <p:cNvSpPr txBox="1">
            <a:spLocks noChangeArrowheads="1"/>
          </p:cNvSpPr>
          <p:nvPr/>
        </p:nvSpPr>
        <p:spPr bwMode="auto">
          <a:xfrm>
            <a:off x="304800" y="6029325"/>
            <a:ext cx="8686800" cy="369332"/>
          </a:xfrm>
          <a:prstGeom prst="rect">
            <a:avLst/>
          </a:prstGeom>
          <a:noFill/>
          <a:ln w="9525">
            <a:noFill/>
            <a:miter lim="800000"/>
            <a:headEnd/>
            <a:tailEnd/>
          </a:ln>
        </p:spPr>
        <p:txBody>
          <a:bodyPr>
            <a:spAutoFit/>
          </a:bodyPr>
          <a:lstStyle/>
          <a:p>
            <a:r>
              <a:rPr lang="en-US" i="1" dirty="0"/>
              <a:t>Increased fires and pests destroy large areas </a:t>
            </a:r>
            <a:r>
              <a:rPr lang="en-US" i="1" dirty="0" smtClean="0"/>
              <a:t>of </a:t>
            </a:r>
            <a:r>
              <a:rPr lang="en-US" i="1" dirty="0"/>
              <a:t>U.S</a:t>
            </a:r>
            <a:r>
              <a:rPr lang="en-US" i="1" dirty="0" smtClean="0"/>
              <a:t>. forests</a:t>
            </a:r>
            <a:endParaRPr lang="en-US" i="1" dirty="0"/>
          </a:p>
        </p:txBody>
      </p:sp>
      <p:pic>
        <p:nvPicPr>
          <p:cNvPr id="44037" name="Picture 8" descr="SBS_4e_Figure_12_18a_L"/>
          <p:cNvPicPr>
            <a:picLocks noChangeAspect="1" noChangeArrowheads="1"/>
          </p:cNvPicPr>
          <p:nvPr/>
        </p:nvPicPr>
        <p:blipFill>
          <a:blip r:embed="rId3"/>
          <a:srcRect/>
          <a:stretch>
            <a:fillRect/>
          </a:stretch>
        </p:blipFill>
        <p:spPr bwMode="auto">
          <a:xfrm>
            <a:off x="296863" y="4191000"/>
            <a:ext cx="4275137" cy="1576388"/>
          </a:xfrm>
          <a:prstGeom prst="rect">
            <a:avLst/>
          </a:prstGeom>
          <a:noFill/>
          <a:ln w="9525">
            <a:noFill/>
            <a:miter lim="800000"/>
            <a:headEnd/>
            <a:tailEnd/>
          </a:ln>
        </p:spPr>
      </p:pic>
      <p:pic>
        <p:nvPicPr>
          <p:cNvPr id="44038" name="Picture 9" descr="SBS_4e_Figure_12_18b_L"/>
          <p:cNvPicPr>
            <a:picLocks noChangeAspect="1" noChangeArrowheads="1"/>
          </p:cNvPicPr>
          <p:nvPr/>
        </p:nvPicPr>
        <p:blipFill>
          <a:blip r:embed="rId4"/>
          <a:srcRect/>
          <a:stretch>
            <a:fillRect/>
          </a:stretch>
        </p:blipFill>
        <p:spPr bwMode="auto">
          <a:xfrm>
            <a:off x="5105400" y="3429000"/>
            <a:ext cx="3587750" cy="2651125"/>
          </a:xfrm>
          <a:prstGeom prst="rect">
            <a:avLst/>
          </a:prstGeom>
          <a:noFill/>
          <a:ln w="9525">
            <a:noFill/>
            <a:miter lim="800000"/>
            <a:headEnd/>
            <a:tailEnd/>
          </a:ln>
        </p:spPr>
      </p:pic>
    </p:spTree>
    <p:extLst>
      <p:ext uri="{BB962C8B-B14F-4D97-AF65-F5344CB8AC3E}">
        <p14:creationId xmlns:p14="http://schemas.microsoft.com/office/powerpoint/2010/main" val="329641893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68288" y="180975"/>
            <a:ext cx="8685212" cy="500063"/>
          </a:xfrm>
        </p:spPr>
        <p:txBody>
          <a:bodyPr>
            <a:normAutofit fontScale="90000"/>
          </a:bodyPr>
          <a:lstStyle/>
          <a:p>
            <a:r>
              <a:rPr lang="en-US" smtClean="0"/>
              <a:t>Many kinds of forests exist</a:t>
            </a:r>
          </a:p>
        </p:txBody>
      </p:sp>
      <p:sp>
        <p:nvSpPr>
          <p:cNvPr id="6147" name="Content Placeholder 2"/>
          <p:cNvSpPr>
            <a:spLocks noGrp="1"/>
          </p:cNvSpPr>
          <p:nvPr>
            <p:ph idx="1"/>
          </p:nvPr>
        </p:nvSpPr>
        <p:spPr>
          <a:xfrm>
            <a:off x="192088" y="1400175"/>
            <a:ext cx="8788400" cy="4848225"/>
          </a:xfrm>
        </p:spPr>
        <p:txBody>
          <a:bodyPr>
            <a:normAutofit fontScale="92500"/>
          </a:bodyPr>
          <a:lstStyle/>
          <a:p>
            <a:r>
              <a:rPr lang="en-US" b="1" dirty="0" smtClean="0"/>
              <a:t>Forest</a:t>
            </a:r>
            <a:r>
              <a:rPr lang="en-US" dirty="0" smtClean="0"/>
              <a:t> = any ecosystem with a high density of trees</a:t>
            </a:r>
          </a:p>
          <a:p>
            <a:pPr lvl="1"/>
            <a:r>
              <a:rPr lang="en-US" i="1" u="sng" dirty="0" smtClean="0"/>
              <a:t>Boreal forest </a:t>
            </a:r>
            <a:r>
              <a:rPr lang="en-US" dirty="0" smtClean="0"/>
              <a:t>= in Canada, Scandinavia, and Russia</a:t>
            </a:r>
          </a:p>
          <a:p>
            <a:pPr lvl="1"/>
            <a:r>
              <a:rPr lang="en-US" i="1" u="sng" dirty="0" smtClean="0"/>
              <a:t>Tropical rainforest </a:t>
            </a:r>
            <a:r>
              <a:rPr lang="en-US" dirty="0" smtClean="0"/>
              <a:t>= South and Central America, Africa, Indonesia, and southeast Asia</a:t>
            </a:r>
          </a:p>
          <a:p>
            <a:pPr lvl="1"/>
            <a:r>
              <a:rPr lang="en-US" i="1" u="sng" dirty="0" smtClean="0"/>
              <a:t>Temperate deciduous forests</a:t>
            </a:r>
            <a:r>
              <a:rPr lang="en-US" i="1" dirty="0" smtClean="0"/>
              <a:t>, </a:t>
            </a:r>
            <a:r>
              <a:rPr lang="en-US" i="1" u="sng" dirty="0" smtClean="0"/>
              <a:t>temperate rainforests</a:t>
            </a:r>
            <a:r>
              <a:rPr lang="en-US" i="1" dirty="0" smtClean="0"/>
              <a:t>, </a:t>
            </a:r>
            <a:r>
              <a:rPr lang="en-US" dirty="0" smtClean="0"/>
              <a:t>and</a:t>
            </a:r>
            <a:r>
              <a:rPr lang="en-US" i="1" dirty="0" smtClean="0"/>
              <a:t> </a:t>
            </a:r>
            <a:r>
              <a:rPr lang="en-US" i="1" u="sng" dirty="0" smtClean="0"/>
              <a:t>tropical dry forests </a:t>
            </a:r>
            <a:r>
              <a:rPr lang="en-US" dirty="0" smtClean="0"/>
              <a:t>also exist</a:t>
            </a:r>
          </a:p>
          <a:p>
            <a:pPr lvl="1"/>
            <a:r>
              <a:rPr lang="en-US" i="1" u="sng" dirty="0" smtClean="0"/>
              <a:t>Woodlands</a:t>
            </a:r>
            <a:r>
              <a:rPr lang="en-US" dirty="0" smtClean="0"/>
              <a:t> = ecosystems with lower density of trees</a:t>
            </a:r>
          </a:p>
          <a:p>
            <a:endParaRPr lang="en-US" dirty="0" smtClean="0"/>
          </a:p>
          <a:p>
            <a:r>
              <a:rPr lang="en-US" dirty="0" smtClean="0"/>
              <a:t>Plant communities differ due to soil and climate</a:t>
            </a:r>
          </a:p>
          <a:p>
            <a:pPr lvl="1"/>
            <a:r>
              <a:rPr lang="en-US" i="1" dirty="0" smtClean="0"/>
              <a:t>Forest types </a:t>
            </a:r>
            <a:r>
              <a:rPr lang="en-US" dirty="0" smtClean="0"/>
              <a:t>= subdivided by predominant tree species</a:t>
            </a:r>
          </a:p>
        </p:txBody>
      </p:sp>
    </p:spTree>
    <p:extLst>
      <p:ext uri="{BB962C8B-B14F-4D97-AF65-F5344CB8AC3E}">
        <p14:creationId xmlns:p14="http://schemas.microsoft.com/office/powerpoint/2010/main" val="303979115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53650"/>
            <a:ext cx="8906859" cy="707886"/>
          </a:xfrm>
          <a:prstGeom prst="rect">
            <a:avLst/>
          </a:prstGeom>
          <a:noFill/>
        </p:spPr>
        <p:txBody>
          <a:bodyPr wrap="square" rtlCol="0">
            <a:spAutoFit/>
          </a:bodyPr>
          <a:lstStyle/>
          <a:p>
            <a:pPr algn="ctr"/>
            <a:r>
              <a:rPr lang="en-US" sz="4000" dirty="0" smtClean="0"/>
              <a:t>Wildlife Refuges and Wilderness Areas</a:t>
            </a:r>
            <a:endParaRPr lang="en-US" sz="4000" dirty="0"/>
          </a:p>
        </p:txBody>
      </p:sp>
      <p:sp>
        <p:nvSpPr>
          <p:cNvPr id="3" name="TextBox 2"/>
          <p:cNvSpPr txBox="1"/>
          <p:nvPr/>
        </p:nvSpPr>
        <p:spPr>
          <a:xfrm>
            <a:off x="401934" y="1591426"/>
            <a:ext cx="8360229" cy="5509200"/>
          </a:xfrm>
          <a:prstGeom prst="rect">
            <a:avLst/>
          </a:prstGeom>
          <a:noFill/>
        </p:spPr>
        <p:txBody>
          <a:bodyPr wrap="square" rtlCol="0">
            <a:spAutoFit/>
          </a:bodyPr>
          <a:lstStyle/>
          <a:p>
            <a:r>
              <a:rPr lang="en-US" sz="3200" dirty="0" smtClean="0"/>
              <a:t>National Wildlife Refuges: only federal public lands manages for the primary purpose of protecting wildlife. </a:t>
            </a:r>
          </a:p>
          <a:p>
            <a:endParaRPr lang="en-US" sz="3200" dirty="0"/>
          </a:p>
          <a:p>
            <a:r>
              <a:rPr lang="en-US" sz="3200" dirty="0" smtClean="0"/>
              <a:t>Natural Wilderness Areas: set aside with the intent of preserving large tracts of intact ecosystems. </a:t>
            </a:r>
          </a:p>
          <a:p>
            <a:pPr marL="457200" indent="-457200">
              <a:buFont typeface="Arial"/>
              <a:buChar char="•"/>
            </a:pPr>
            <a:r>
              <a:rPr lang="en-US" sz="3200" dirty="0" smtClean="0"/>
              <a:t>Logging road building, and mining are all banned in these areas. </a:t>
            </a:r>
          </a:p>
          <a:p>
            <a:endParaRPr lang="en-US" sz="3200" dirty="0"/>
          </a:p>
          <a:p>
            <a:endParaRPr lang="en-US" sz="3200" dirty="0"/>
          </a:p>
        </p:txBody>
      </p:sp>
    </p:spTree>
    <p:extLst>
      <p:ext uri="{BB962C8B-B14F-4D97-AF65-F5344CB8AC3E}">
        <p14:creationId xmlns:p14="http://schemas.microsoft.com/office/powerpoint/2010/main" val="88555660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2003" y="385800"/>
            <a:ext cx="8311997" cy="769441"/>
          </a:xfrm>
          <a:prstGeom prst="rect">
            <a:avLst/>
          </a:prstGeom>
          <a:noFill/>
        </p:spPr>
        <p:txBody>
          <a:bodyPr wrap="square" rtlCol="0">
            <a:spAutoFit/>
          </a:bodyPr>
          <a:lstStyle/>
          <a:p>
            <a:r>
              <a:rPr lang="en-US" sz="4400" dirty="0" smtClean="0"/>
              <a:t>Federal Regulation of Land Use</a:t>
            </a:r>
            <a:endParaRPr lang="en-US" sz="4400" dirty="0"/>
          </a:p>
        </p:txBody>
      </p:sp>
      <p:sp>
        <p:nvSpPr>
          <p:cNvPr id="3" name="TextBox 2"/>
          <p:cNvSpPr txBox="1"/>
          <p:nvPr/>
        </p:nvSpPr>
        <p:spPr>
          <a:xfrm>
            <a:off x="482321" y="1382451"/>
            <a:ext cx="8022604" cy="3539430"/>
          </a:xfrm>
          <a:prstGeom prst="rect">
            <a:avLst/>
          </a:prstGeom>
          <a:noFill/>
        </p:spPr>
        <p:txBody>
          <a:bodyPr wrap="square" rtlCol="0">
            <a:spAutoFit/>
          </a:bodyPr>
          <a:lstStyle/>
          <a:p>
            <a:r>
              <a:rPr lang="en-US" sz="3200" dirty="0" smtClean="0"/>
              <a:t>National Environmental Policy Act (NEPA): an environmental assessment of all projects involving federal money or federal permits.</a:t>
            </a:r>
          </a:p>
          <a:p>
            <a:r>
              <a:rPr lang="en-US" sz="3200" dirty="0" smtClean="0"/>
              <a:t> </a:t>
            </a:r>
          </a:p>
          <a:p>
            <a:pPr marL="457200" indent="-457200">
              <a:buFont typeface="Arial"/>
              <a:buChar char="•"/>
            </a:pPr>
            <a:r>
              <a:rPr lang="en-US" sz="3200" dirty="0" smtClean="0"/>
              <a:t>Creates an environmental regulatory process designed to ensure protection of the nation’s resources. </a:t>
            </a:r>
            <a:endParaRPr lang="en-US" sz="3200" dirty="0"/>
          </a:p>
        </p:txBody>
      </p:sp>
    </p:spTree>
    <p:extLst>
      <p:ext uri="{BB962C8B-B14F-4D97-AF65-F5344CB8AC3E}">
        <p14:creationId xmlns:p14="http://schemas.microsoft.com/office/powerpoint/2010/main" val="166634985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4475" y="337575"/>
            <a:ext cx="8263765" cy="769441"/>
          </a:xfrm>
          <a:prstGeom prst="rect">
            <a:avLst/>
          </a:prstGeom>
          <a:noFill/>
        </p:spPr>
        <p:txBody>
          <a:bodyPr wrap="square" rtlCol="0">
            <a:spAutoFit/>
          </a:bodyPr>
          <a:lstStyle/>
          <a:p>
            <a:r>
              <a:rPr lang="en-US" sz="4400" dirty="0" smtClean="0"/>
              <a:t>Residential Land Use is Expanding</a:t>
            </a:r>
            <a:endParaRPr lang="en-US" sz="4400" dirty="0"/>
          </a:p>
        </p:txBody>
      </p:sp>
      <p:sp>
        <p:nvSpPr>
          <p:cNvPr id="3" name="TextBox 2"/>
          <p:cNvSpPr txBox="1"/>
          <p:nvPr/>
        </p:nvSpPr>
        <p:spPr>
          <a:xfrm>
            <a:off x="514475" y="1575351"/>
            <a:ext cx="8102991" cy="3539430"/>
          </a:xfrm>
          <a:prstGeom prst="rect">
            <a:avLst/>
          </a:prstGeom>
          <a:noFill/>
        </p:spPr>
        <p:txBody>
          <a:bodyPr wrap="square" rtlCol="0">
            <a:spAutoFit/>
          </a:bodyPr>
          <a:lstStyle/>
          <a:p>
            <a:r>
              <a:rPr lang="en-US" sz="3200" dirty="0" smtClean="0"/>
              <a:t>Suburban: surround metropolitan centers and have low population densities compared with those urban areas. </a:t>
            </a:r>
          </a:p>
          <a:p>
            <a:endParaRPr lang="en-US" sz="3200" dirty="0"/>
          </a:p>
          <a:p>
            <a:r>
              <a:rPr lang="en-US" sz="3200" dirty="0" smtClean="0"/>
              <a:t>Exurban: similar to suburban but are unconnected to any central city or densely populated area. </a:t>
            </a:r>
            <a:endParaRPr lang="en-US" sz="3200" dirty="0"/>
          </a:p>
        </p:txBody>
      </p:sp>
    </p:spTree>
    <p:extLst>
      <p:ext uri="{BB962C8B-B14F-4D97-AF65-F5344CB8AC3E}">
        <p14:creationId xmlns:p14="http://schemas.microsoft.com/office/powerpoint/2010/main" val="106878730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6244" y="337575"/>
            <a:ext cx="8247687" cy="769441"/>
          </a:xfrm>
          <a:prstGeom prst="rect">
            <a:avLst/>
          </a:prstGeom>
          <a:noFill/>
        </p:spPr>
        <p:txBody>
          <a:bodyPr wrap="square" rtlCol="0">
            <a:spAutoFit/>
          </a:bodyPr>
          <a:lstStyle/>
          <a:p>
            <a:r>
              <a:rPr lang="en-US" sz="4400" dirty="0" smtClean="0"/>
              <a:t>Urban Sprawl</a:t>
            </a:r>
            <a:endParaRPr lang="en-US" sz="4400" dirty="0"/>
          </a:p>
        </p:txBody>
      </p:sp>
      <p:sp>
        <p:nvSpPr>
          <p:cNvPr id="3" name="TextBox 2"/>
          <p:cNvSpPr txBox="1"/>
          <p:nvPr/>
        </p:nvSpPr>
        <p:spPr>
          <a:xfrm>
            <a:off x="691327" y="1559276"/>
            <a:ext cx="7636747" cy="3046988"/>
          </a:xfrm>
          <a:prstGeom prst="rect">
            <a:avLst/>
          </a:prstGeom>
          <a:noFill/>
        </p:spPr>
        <p:txBody>
          <a:bodyPr wrap="square" rtlCol="0">
            <a:spAutoFit/>
          </a:bodyPr>
          <a:lstStyle/>
          <a:p>
            <a:pPr marL="457200" indent="-457200">
              <a:buFont typeface="Arial"/>
              <a:buChar char="•"/>
            </a:pPr>
            <a:r>
              <a:rPr lang="en-US" sz="3200" dirty="0" smtClean="0"/>
              <a:t>Creation of urbanized areas that spread into rural areas and remove clear boundaries between the two. </a:t>
            </a:r>
          </a:p>
          <a:p>
            <a:pPr marL="457200" indent="-457200">
              <a:buFont typeface="Arial"/>
              <a:buChar char="•"/>
            </a:pPr>
            <a:r>
              <a:rPr lang="en-US" sz="3200" dirty="0" smtClean="0"/>
              <a:t>Tends to occur at the edge of a city replacing farm land. </a:t>
            </a:r>
          </a:p>
          <a:p>
            <a:pPr marL="457200" indent="-457200">
              <a:buFont typeface="Arial"/>
              <a:buChar char="•"/>
            </a:pPr>
            <a:endParaRPr lang="en-US" sz="3200" dirty="0"/>
          </a:p>
        </p:txBody>
      </p:sp>
    </p:spTree>
    <p:extLst>
      <p:ext uri="{BB962C8B-B14F-4D97-AF65-F5344CB8AC3E}">
        <p14:creationId xmlns:p14="http://schemas.microsoft.com/office/powerpoint/2010/main" val="180483989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figure_10_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0" y="139700"/>
            <a:ext cx="7373938" cy="659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23368704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9393" y="257200"/>
            <a:ext cx="8488847" cy="769441"/>
          </a:xfrm>
          <a:prstGeom prst="rect">
            <a:avLst/>
          </a:prstGeom>
          <a:noFill/>
        </p:spPr>
        <p:txBody>
          <a:bodyPr wrap="square" rtlCol="0">
            <a:spAutoFit/>
          </a:bodyPr>
          <a:lstStyle/>
          <a:p>
            <a:pPr algn="ctr"/>
            <a:r>
              <a:rPr lang="en-US" sz="4400" dirty="0" smtClean="0"/>
              <a:t>Causes and Effects of Sprawl</a:t>
            </a:r>
            <a:endParaRPr lang="en-US" sz="4400" dirty="0"/>
          </a:p>
        </p:txBody>
      </p:sp>
      <p:sp>
        <p:nvSpPr>
          <p:cNvPr id="3" name="TextBox 2"/>
          <p:cNvSpPr txBox="1"/>
          <p:nvPr/>
        </p:nvSpPr>
        <p:spPr>
          <a:xfrm>
            <a:off x="418011" y="1286001"/>
            <a:ext cx="8247687" cy="6494085"/>
          </a:xfrm>
          <a:prstGeom prst="rect">
            <a:avLst/>
          </a:prstGeom>
          <a:noFill/>
        </p:spPr>
        <p:txBody>
          <a:bodyPr wrap="square" rtlCol="0">
            <a:spAutoFit/>
          </a:bodyPr>
          <a:lstStyle/>
          <a:p>
            <a:r>
              <a:rPr lang="en-US" sz="3200" dirty="0" smtClean="0"/>
              <a:t>Four Main Causes: </a:t>
            </a:r>
          </a:p>
          <a:p>
            <a:endParaRPr lang="en-US" sz="3200" dirty="0"/>
          </a:p>
          <a:p>
            <a:pPr marL="514350" indent="-514350">
              <a:buAutoNum type="arabicPeriod"/>
            </a:pPr>
            <a:r>
              <a:rPr lang="en-US" sz="3200" dirty="0" smtClean="0"/>
              <a:t>Automobiles and Highway Construction</a:t>
            </a:r>
          </a:p>
          <a:p>
            <a:pPr marL="457200" indent="-457200">
              <a:buFont typeface="Arial"/>
              <a:buChar char="•"/>
            </a:pPr>
            <a:r>
              <a:rPr lang="en-US" sz="3200" dirty="0" smtClean="0"/>
              <a:t>Easier to travel away from the city. </a:t>
            </a:r>
          </a:p>
          <a:p>
            <a:endParaRPr lang="en-US" sz="3200" dirty="0"/>
          </a:p>
          <a:p>
            <a:r>
              <a:rPr lang="en-US" sz="3200" dirty="0" smtClean="0"/>
              <a:t>2. Living Costs</a:t>
            </a:r>
          </a:p>
          <a:p>
            <a:endParaRPr lang="en-US" sz="3200" dirty="0"/>
          </a:p>
          <a:p>
            <a:r>
              <a:rPr lang="en-US" sz="3200" dirty="0" smtClean="0"/>
              <a:t>3. Urban Blight: the degradation of the built and social environments of the city that often accompanies and accelerates migration to the suburbs. </a:t>
            </a:r>
          </a:p>
          <a:p>
            <a:endParaRPr lang="en-US" sz="3200" dirty="0" smtClean="0"/>
          </a:p>
          <a:p>
            <a:pPr marL="457200" indent="-457200">
              <a:buFont typeface="Arial"/>
              <a:buChar char="•"/>
            </a:pPr>
            <a:endParaRPr lang="en-US" sz="3200" dirty="0"/>
          </a:p>
        </p:txBody>
      </p:sp>
    </p:spTree>
    <p:extLst>
      <p:ext uri="{BB962C8B-B14F-4D97-AF65-F5344CB8AC3E}">
        <p14:creationId xmlns:p14="http://schemas.microsoft.com/office/powerpoint/2010/main" val="320255816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7239" y="257200"/>
            <a:ext cx="8521002" cy="6494085"/>
          </a:xfrm>
          <a:prstGeom prst="rect">
            <a:avLst/>
          </a:prstGeom>
          <a:noFill/>
        </p:spPr>
        <p:txBody>
          <a:bodyPr wrap="square" rtlCol="0">
            <a:spAutoFit/>
          </a:bodyPr>
          <a:lstStyle/>
          <a:p>
            <a:r>
              <a:rPr lang="en-US" sz="3200" dirty="0" smtClean="0"/>
              <a:t>4. Government Policies</a:t>
            </a:r>
          </a:p>
          <a:p>
            <a:endParaRPr lang="en-US" sz="3200" dirty="0"/>
          </a:p>
          <a:p>
            <a:r>
              <a:rPr lang="en-US" sz="3200" dirty="0" smtClean="0"/>
              <a:t>Highway Trust Fund: begun by the </a:t>
            </a:r>
            <a:r>
              <a:rPr lang="en-US" sz="3200" dirty="0" err="1" smtClean="0"/>
              <a:t>Jighway</a:t>
            </a:r>
            <a:r>
              <a:rPr lang="en-US" sz="3200" dirty="0" smtClean="0"/>
              <a:t> Revenue act of 1956</a:t>
            </a:r>
          </a:p>
          <a:p>
            <a:endParaRPr lang="en-US" sz="3200" dirty="0"/>
          </a:p>
          <a:p>
            <a:pPr marL="457200" indent="-457200">
              <a:buFont typeface="Arial"/>
              <a:buChar char="•"/>
            </a:pPr>
            <a:r>
              <a:rPr lang="en-US" sz="3200" dirty="0" smtClean="0"/>
              <a:t>Pays for the building  and maintenance of roads. </a:t>
            </a:r>
          </a:p>
          <a:p>
            <a:pPr marL="457200" indent="-457200">
              <a:buFont typeface="Arial"/>
              <a:buChar char="•"/>
            </a:pPr>
            <a:endParaRPr lang="en-US" sz="3200" dirty="0"/>
          </a:p>
          <a:p>
            <a:r>
              <a:rPr lang="en-US" sz="3200" dirty="0" smtClean="0"/>
              <a:t>Induced Demand: an increase in the supply of a good causes demand to grow. </a:t>
            </a:r>
          </a:p>
          <a:p>
            <a:endParaRPr lang="en-US" sz="3200" dirty="0"/>
          </a:p>
          <a:p>
            <a:r>
              <a:rPr lang="en-US" sz="3200" dirty="0" smtClean="0"/>
              <a:t>Zoning: Separates business and residential areas.  </a:t>
            </a:r>
          </a:p>
          <a:p>
            <a:endParaRPr lang="en-US" sz="3200" dirty="0"/>
          </a:p>
        </p:txBody>
      </p:sp>
    </p:spTree>
    <p:extLst>
      <p:ext uri="{BB962C8B-B14F-4D97-AF65-F5344CB8AC3E}">
        <p14:creationId xmlns:p14="http://schemas.microsoft.com/office/powerpoint/2010/main" val="173009821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figure_10_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00" y="139700"/>
            <a:ext cx="7519988" cy="659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27705264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figure_10_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5900"/>
            <a:ext cx="8531225" cy="643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87627988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1934" y="434025"/>
            <a:ext cx="8311997" cy="1261884"/>
          </a:xfrm>
          <a:prstGeom prst="rect">
            <a:avLst/>
          </a:prstGeom>
          <a:noFill/>
        </p:spPr>
        <p:txBody>
          <a:bodyPr wrap="square" rtlCol="0">
            <a:spAutoFit/>
          </a:bodyPr>
          <a:lstStyle/>
          <a:p>
            <a:r>
              <a:rPr lang="en-US" sz="4400" dirty="0" smtClean="0"/>
              <a:t>Smart Growth</a:t>
            </a:r>
          </a:p>
          <a:p>
            <a:endParaRPr lang="en-US" sz="3200" dirty="0"/>
          </a:p>
        </p:txBody>
      </p:sp>
      <p:sp>
        <p:nvSpPr>
          <p:cNvPr id="3" name="TextBox 2"/>
          <p:cNvSpPr txBox="1"/>
          <p:nvPr/>
        </p:nvSpPr>
        <p:spPr>
          <a:xfrm>
            <a:off x="401934" y="1398526"/>
            <a:ext cx="8440615" cy="1569660"/>
          </a:xfrm>
          <a:prstGeom prst="rect">
            <a:avLst/>
          </a:prstGeom>
          <a:noFill/>
        </p:spPr>
        <p:txBody>
          <a:bodyPr wrap="square" rtlCol="0">
            <a:spAutoFit/>
          </a:bodyPr>
          <a:lstStyle/>
          <a:p>
            <a:pPr marL="457200" indent="-457200">
              <a:buFont typeface="Arial"/>
              <a:buChar char="•"/>
            </a:pPr>
            <a:r>
              <a:rPr lang="en-US" sz="3200" dirty="0" smtClean="0"/>
              <a:t>Focuses on strategies that encourage the development of sustainable, healthy communities. </a:t>
            </a:r>
            <a:endParaRPr lang="en-US" sz="3200" dirty="0"/>
          </a:p>
        </p:txBody>
      </p:sp>
      <p:sp>
        <p:nvSpPr>
          <p:cNvPr id="4" name="TextBox 3"/>
          <p:cNvSpPr txBox="1"/>
          <p:nvPr/>
        </p:nvSpPr>
        <p:spPr>
          <a:xfrm>
            <a:off x="401934" y="3279301"/>
            <a:ext cx="8311997" cy="3046988"/>
          </a:xfrm>
          <a:prstGeom prst="rect">
            <a:avLst/>
          </a:prstGeom>
          <a:noFill/>
        </p:spPr>
        <p:txBody>
          <a:bodyPr wrap="square" rtlCol="0">
            <a:spAutoFit/>
          </a:bodyPr>
          <a:lstStyle/>
          <a:p>
            <a:pPr marL="514350" indent="-514350">
              <a:buAutoNum type="arabicPeriod"/>
            </a:pPr>
            <a:r>
              <a:rPr lang="en-US" sz="3200" dirty="0" smtClean="0"/>
              <a:t>Mixed Land Uses. </a:t>
            </a:r>
          </a:p>
          <a:p>
            <a:pPr marL="514350" indent="-514350">
              <a:buAutoNum type="arabicPeriod"/>
            </a:pPr>
            <a:r>
              <a:rPr lang="en-US" sz="3200" dirty="0" smtClean="0"/>
              <a:t>Create a range of housing opportunities and choices. </a:t>
            </a:r>
          </a:p>
          <a:p>
            <a:pPr marL="514350" indent="-514350">
              <a:buAutoNum type="arabicPeriod"/>
            </a:pPr>
            <a:r>
              <a:rPr lang="en-US" sz="3200" dirty="0" smtClean="0"/>
              <a:t>Create </a:t>
            </a:r>
            <a:r>
              <a:rPr lang="en-US" sz="3200" dirty="0" err="1" smtClean="0"/>
              <a:t>walkable</a:t>
            </a:r>
            <a:r>
              <a:rPr lang="en-US" sz="3200" dirty="0" smtClean="0"/>
              <a:t> neighborhoods. </a:t>
            </a:r>
          </a:p>
          <a:p>
            <a:pPr marL="514350" indent="-514350">
              <a:buAutoNum type="arabicPeriod"/>
            </a:pPr>
            <a:r>
              <a:rPr lang="en-US" sz="3200" dirty="0" smtClean="0"/>
              <a:t>Encourage community and stakeholder collaboration in development. </a:t>
            </a:r>
            <a:endParaRPr lang="en-US" sz="3200" dirty="0"/>
          </a:p>
        </p:txBody>
      </p:sp>
    </p:spTree>
    <p:extLst>
      <p:ext uri="{BB962C8B-B14F-4D97-AF65-F5344CB8AC3E}">
        <p14:creationId xmlns:p14="http://schemas.microsoft.com/office/powerpoint/2010/main" val="261631253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705600" y="3657600"/>
            <a:ext cx="2438400" cy="2667000"/>
          </a:xfrm>
        </p:spPr>
        <p:txBody>
          <a:bodyPr>
            <a:normAutofit/>
          </a:bodyPr>
          <a:lstStyle/>
          <a:p>
            <a:pPr algn="l"/>
            <a:r>
              <a:rPr lang="en-US" sz="2400" dirty="0" smtClean="0"/>
              <a:t>-Forests provide  rich variety of ecological </a:t>
            </a:r>
            <a:r>
              <a:rPr lang="en-US" sz="2400" u="sng" dirty="0" smtClean="0"/>
              <a:t>habitats</a:t>
            </a:r>
            <a:r>
              <a:rPr lang="en-US" sz="2400" dirty="0" smtClean="0"/>
              <a:t> &amp; </a:t>
            </a:r>
            <a:r>
              <a:rPr lang="en-US" sz="2400" u="sng" dirty="0" smtClean="0"/>
              <a:t>niches</a:t>
            </a:r>
            <a:r>
              <a:rPr lang="en-US" sz="2400" dirty="0" smtClean="0"/>
              <a:t> (snags, floor, canopy, etc)</a:t>
            </a:r>
          </a:p>
        </p:txBody>
      </p:sp>
      <p:pic>
        <p:nvPicPr>
          <p:cNvPr id="7171" name="Picture 5" descr="SBS_4e_Figure_12_01_L"/>
          <p:cNvPicPr>
            <a:picLocks noChangeAspect="1" noChangeArrowheads="1"/>
          </p:cNvPicPr>
          <p:nvPr/>
        </p:nvPicPr>
        <p:blipFill>
          <a:blip r:embed="rId3"/>
          <a:srcRect/>
          <a:stretch>
            <a:fillRect/>
          </a:stretch>
        </p:blipFill>
        <p:spPr bwMode="auto">
          <a:xfrm>
            <a:off x="1524000" y="1"/>
            <a:ext cx="7620000" cy="3466852"/>
          </a:xfrm>
          <a:prstGeom prst="rect">
            <a:avLst/>
          </a:prstGeom>
          <a:noFill/>
          <a:ln w="9525">
            <a:noFill/>
            <a:miter lim="800000"/>
            <a:headEnd/>
            <a:tailEnd/>
          </a:ln>
        </p:spPr>
      </p:pic>
      <p:pic>
        <p:nvPicPr>
          <p:cNvPr id="4" name="Picture 7" descr="SBS_4e_Figure_12_03_L"/>
          <p:cNvPicPr>
            <a:picLocks noChangeAspect="1" noChangeArrowheads="1"/>
          </p:cNvPicPr>
          <p:nvPr/>
        </p:nvPicPr>
        <p:blipFill>
          <a:blip r:embed="rId4"/>
          <a:srcRect/>
          <a:stretch>
            <a:fillRect/>
          </a:stretch>
        </p:blipFill>
        <p:spPr bwMode="auto">
          <a:xfrm>
            <a:off x="228600" y="3276600"/>
            <a:ext cx="6481725" cy="3581400"/>
          </a:xfrm>
          <a:prstGeom prst="rect">
            <a:avLst/>
          </a:prstGeom>
          <a:noFill/>
          <a:ln w="9525">
            <a:noFill/>
            <a:miter lim="800000"/>
            <a:headEnd/>
            <a:tailEnd/>
          </a:ln>
        </p:spPr>
      </p:pic>
      <p:sp>
        <p:nvSpPr>
          <p:cNvPr id="5" name="Title 1"/>
          <p:cNvSpPr txBox="1">
            <a:spLocks/>
          </p:cNvSpPr>
          <p:nvPr/>
        </p:nvSpPr>
        <p:spPr>
          <a:xfrm>
            <a:off x="228600" y="228600"/>
            <a:ext cx="1371600" cy="2667000"/>
          </a:xfrm>
          <a:prstGeom prst="rect">
            <a:avLst/>
          </a:prstGeom>
        </p:spPr>
        <p:txBody>
          <a:bodyPr vert="horz" lIns="91440" tIns="45720" rIns="91440" bIns="45720" rtlCol="0" anchor="ctr">
            <a:normAutofit fontScale="975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-Forests cover </a:t>
            </a:r>
            <a:r>
              <a:rPr kumimoji="0" lang="en-US" sz="2400" b="0" i="0" u="sng" strike="noStrike" kern="1200" cap="none" spc="0" normalizeH="0" baseline="0" noProof="0" dirty="0" smtClean="0">
                <a:ln>
                  <a:noFill/>
                </a:ln>
                <a:solidFill>
                  <a:schemeClr val="tx1"/>
                </a:solidFill>
                <a:effectLst/>
                <a:uLnTx/>
                <a:uFillTx/>
                <a:latin typeface="+mj-lt"/>
                <a:ea typeface="+mj-ea"/>
                <a:cs typeface="+mj-cs"/>
              </a:rPr>
              <a:t>31%</a:t>
            </a:r>
            <a:r>
              <a:rPr kumimoji="0" lang="en-US" sz="2400" b="0" i="0" u="none" strike="noStrike" kern="1200" cap="none" spc="0" normalizeH="0" baseline="0" noProof="0" dirty="0" smtClean="0">
                <a:ln>
                  <a:noFill/>
                </a:ln>
                <a:solidFill>
                  <a:schemeClr val="tx1"/>
                </a:solidFill>
                <a:effectLst/>
                <a:uLnTx/>
                <a:uFillTx/>
                <a:latin typeface="+mj-lt"/>
                <a:ea typeface="+mj-ea"/>
                <a:cs typeface="+mj-cs"/>
              </a:rPr>
              <a:t> of Earth’s surface </a:t>
            </a:r>
          </a:p>
        </p:txBody>
      </p:sp>
    </p:spTree>
    <p:extLst>
      <p:ext uri="{BB962C8B-B14F-4D97-AF65-F5344CB8AC3E}">
        <p14:creationId xmlns:p14="http://schemas.microsoft.com/office/powerpoint/2010/main" val="139228349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7625" y="353650"/>
            <a:ext cx="8311996" cy="6001642"/>
          </a:xfrm>
          <a:prstGeom prst="rect">
            <a:avLst/>
          </a:prstGeom>
          <a:noFill/>
        </p:spPr>
        <p:txBody>
          <a:bodyPr wrap="square" rtlCol="0">
            <a:spAutoFit/>
          </a:bodyPr>
          <a:lstStyle/>
          <a:p>
            <a:r>
              <a:rPr lang="en-US" sz="3200" dirty="0" smtClean="0"/>
              <a:t>5. Take advantage of compact building. </a:t>
            </a:r>
          </a:p>
          <a:p>
            <a:endParaRPr lang="en-US" sz="3200" dirty="0"/>
          </a:p>
          <a:p>
            <a:r>
              <a:rPr lang="en-US" sz="3200" dirty="0" smtClean="0"/>
              <a:t>6. Foster distinctive attractive communities with a strong sense of place. </a:t>
            </a:r>
          </a:p>
          <a:p>
            <a:endParaRPr lang="en-US" sz="3200" dirty="0"/>
          </a:p>
          <a:p>
            <a:r>
              <a:rPr lang="en-US" sz="3200" dirty="0" smtClean="0"/>
              <a:t>7. Preserve open space, farmland, natural beauty, and critical environmental areas. </a:t>
            </a:r>
          </a:p>
          <a:p>
            <a:r>
              <a:rPr lang="en-US" sz="3200" dirty="0" smtClean="0"/>
              <a:t>                  </a:t>
            </a:r>
            <a:endParaRPr lang="en-US" sz="3200" dirty="0"/>
          </a:p>
          <a:p>
            <a:r>
              <a:rPr lang="en-US" sz="3200" dirty="0" smtClean="0"/>
              <a:t>8. Provide a variety of transportation choices. </a:t>
            </a:r>
          </a:p>
          <a:p>
            <a:endParaRPr lang="en-US" sz="3200" dirty="0"/>
          </a:p>
          <a:p>
            <a:r>
              <a:rPr lang="en-US" sz="3200" dirty="0" smtClean="0"/>
              <a:t>9. Strengthen and direct development toward existing communities. </a:t>
            </a:r>
            <a:endParaRPr lang="en-US" sz="3200" dirty="0"/>
          </a:p>
        </p:txBody>
      </p:sp>
    </p:spTree>
    <p:extLst>
      <p:ext uri="{BB962C8B-B14F-4D97-AF65-F5344CB8AC3E}">
        <p14:creationId xmlns:p14="http://schemas.microsoft.com/office/powerpoint/2010/main" val="306677521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7625" y="369725"/>
            <a:ext cx="8247687" cy="1077218"/>
          </a:xfrm>
          <a:prstGeom prst="rect">
            <a:avLst/>
          </a:prstGeom>
          <a:noFill/>
        </p:spPr>
        <p:txBody>
          <a:bodyPr wrap="square" rtlCol="0">
            <a:spAutoFit/>
          </a:bodyPr>
          <a:lstStyle/>
          <a:p>
            <a:r>
              <a:rPr lang="en-US" sz="3200" dirty="0" smtClean="0"/>
              <a:t>10. Make development decisions predictable, fair, and </a:t>
            </a:r>
            <a:r>
              <a:rPr lang="en-US" sz="3200" smtClean="0"/>
              <a:t>cost effective. </a:t>
            </a:r>
            <a:endParaRPr lang="en-US" sz="3200"/>
          </a:p>
        </p:txBody>
      </p:sp>
    </p:spTree>
    <p:extLst>
      <p:ext uri="{BB962C8B-B14F-4D97-AF65-F5344CB8AC3E}">
        <p14:creationId xmlns:p14="http://schemas.microsoft.com/office/powerpoint/2010/main" val="252944827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figure_10_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900" y="139700"/>
            <a:ext cx="4400550" cy="659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68457508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figure_10_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11200"/>
            <a:ext cx="8531225"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60758443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52400" y="1385888"/>
            <a:ext cx="6400800" cy="5334000"/>
          </a:xfrm>
          <a:prstGeom prst="rect">
            <a:avLst/>
          </a:prstGeom>
          <a:solidFill>
            <a:srgbClr val="FFF9DC"/>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pic>
        <p:nvPicPr>
          <p:cNvPr id="22530" name="Picture 3" descr="1004"/>
          <p:cNvPicPr>
            <a:picLocks noChangeAspect="1" noChangeArrowheads="1"/>
          </p:cNvPicPr>
          <p:nvPr/>
        </p:nvPicPr>
        <p:blipFill>
          <a:blip r:embed="rId3"/>
          <a:srcRect/>
          <a:stretch>
            <a:fillRect/>
          </a:stretch>
        </p:blipFill>
        <p:spPr bwMode="auto">
          <a:xfrm>
            <a:off x="1187450" y="0"/>
            <a:ext cx="4483100" cy="6886576"/>
          </a:xfrm>
          <a:prstGeom prst="rect">
            <a:avLst/>
          </a:prstGeom>
          <a:noFill/>
          <a:ln w="9525">
            <a:noFill/>
            <a:miter lim="800000"/>
            <a:headEnd/>
            <a:tailEnd/>
          </a:ln>
        </p:spPr>
      </p:pic>
      <p:sp>
        <p:nvSpPr>
          <p:cNvPr id="28676" name="Rectangle 4" hidden="1"/>
          <p:cNvSpPr>
            <a:spLocks noGrp="1" noChangeArrowheads="1"/>
          </p:cNvSpPr>
          <p:nvPr>
            <p:ph type="title"/>
          </p:nvPr>
        </p:nvSpPr>
        <p:spPr/>
        <p:txBody>
          <a:bodyPr/>
          <a:lstStyle/>
          <a:p>
            <a:pPr eaLnBrk="1" hangingPunct="1">
              <a:defRPr/>
            </a:pPr>
            <a:endParaRPr lang="en-US" smtClean="0"/>
          </a:p>
        </p:txBody>
      </p:sp>
      <p:sp>
        <p:nvSpPr>
          <p:cNvPr id="28678" name="Rectangle 6"/>
          <p:cNvSpPr>
            <a:spLocks noChangeArrowheads="1"/>
          </p:cNvSpPr>
          <p:nvPr/>
        </p:nvSpPr>
        <p:spPr bwMode="auto">
          <a:xfrm>
            <a:off x="228600" y="1538288"/>
            <a:ext cx="251460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800" b="1">
                <a:latin typeface="Arial" charset="0"/>
                <a:ea typeface="ＭＳ Ｐゴシック" charset="0"/>
                <a:cs typeface="ＭＳ Ｐゴシック" charset="0"/>
              </a:rPr>
              <a:t>Support energy flow and chemical cycling</a:t>
            </a:r>
          </a:p>
          <a:p>
            <a:pPr eaLnBrk="1" hangingPunct="1">
              <a:defRPr/>
            </a:pPr>
            <a:endParaRPr lang="en-US" sz="1800" b="1">
              <a:latin typeface="Arial" charset="0"/>
              <a:ea typeface="ＭＳ Ｐゴシック" charset="0"/>
              <a:cs typeface="ＭＳ Ｐゴシック" charset="0"/>
            </a:endParaRPr>
          </a:p>
          <a:p>
            <a:pPr eaLnBrk="1" hangingPunct="1">
              <a:defRPr/>
            </a:pPr>
            <a:r>
              <a:rPr lang="en-US" sz="1800" b="1">
                <a:latin typeface="Arial" charset="0"/>
                <a:ea typeface="ＭＳ Ｐゴシック" charset="0"/>
                <a:cs typeface="ＭＳ Ｐゴシック" charset="0"/>
              </a:rPr>
              <a:t>Reduce soil erosion</a:t>
            </a:r>
          </a:p>
          <a:p>
            <a:pPr eaLnBrk="1" hangingPunct="1">
              <a:defRPr/>
            </a:pPr>
            <a:endParaRPr lang="en-US" sz="1800" b="1">
              <a:latin typeface="Arial" charset="0"/>
              <a:ea typeface="ＭＳ Ｐゴシック" charset="0"/>
              <a:cs typeface="ＭＳ Ｐゴシック" charset="0"/>
            </a:endParaRPr>
          </a:p>
          <a:p>
            <a:pPr eaLnBrk="1" hangingPunct="1">
              <a:defRPr/>
            </a:pPr>
            <a:r>
              <a:rPr lang="en-US" sz="1800" b="1">
                <a:latin typeface="Arial" charset="0"/>
                <a:ea typeface="ＭＳ Ｐゴシック" charset="0"/>
                <a:cs typeface="ＭＳ Ｐゴシック" charset="0"/>
              </a:rPr>
              <a:t>Absorb and release water</a:t>
            </a:r>
          </a:p>
          <a:p>
            <a:pPr eaLnBrk="1" hangingPunct="1">
              <a:defRPr/>
            </a:pPr>
            <a:endParaRPr lang="en-US" sz="1800" b="1">
              <a:latin typeface="Arial" charset="0"/>
              <a:ea typeface="ＭＳ Ｐゴシック" charset="0"/>
              <a:cs typeface="ＭＳ Ｐゴシック" charset="0"/>
            </a:endParaRPr>
          </a:p>
          <a:p>
            <a:pPr eaLnBrk="1" hangingPunct="1">
              <a:defRPr/>
            </a:pPr>
            <a:r>
              <a:rPr lang="en-US" sz="1800" b="1">
                <a:latin typeface="Arial" charset="0"/>
                <a:ea typeface="ＭＳ Ｐゴシック" charset="0"/>
                <a:cs typeface="ＭＳ Ｐゴシック" charset="0"/>
              </a:rPr>
              <a:t>Purify water and air</a:t>
            </a:r>
          </a:p>
          <a:p>
            <a:pPr eaLnBrk="1" hangingPunct="1">
              <a:defRPr/>
            </a:pPr>
            <a:endParaRPr lang="en-US" sz="1800" b="1">
              <a:latin typeface="Arial" charset="0"/>
              <a:ea typeface="ＭＳ Ｐゴシック" charset="0"/>
              <a:cs typeface="ＭＳ Ｐゴシック" charset="0"/>
            </a:endParaRPr>
          </a:p>
          <a:p>
            <a:pPr eaLnBrk="1" hangingPunct="1">
              <a:defRPr/>
            </a:pPr>
            <a:r>
              <a:rPr lang="en-US" sz="1800" b="1">
                <a:latin typeface="Arial" charset="0"/>
                <a:ea typeface="ＭＳ Ｐゴシック" charset="0"/>
                <a:cs typeface="ＭＳ Ｐゴシック" charset="0"/>
              </a:rPr>
              <a:t>Influence local and regional climate</a:t>
            </a:r>
          </a:p>
          <a:p>
            <a:pPr eaLnBrk="1" hangingPunct="1">
              <a:defRPr/>
            </a:pPr>
            <a:endParaRPr lang="en-US" sz="1800" b="1">
              <a:latin typeface="Arial" charset="0"/>
              <a:ea typeface="ＭＳ Ｐゴシック" charset="0"/>
              <a:cs typeface="ＭＳ Ｐゴシック" charset="0"/>
            </a:endParaRPr>
          </a:p>
          <a:p>
            <a:pPr eaLnBrk="1" hangingPunct="1">
              <a:defRPr/>
            </a:pPr>
            <a:r>
              <a:rPr lang="en-US" sz="1800" b="1">
                <a:latin typeface="Arial" charset="0"/>
                <a:ea typeface="ＭＳ Ｐゴシック" charset="0"/>
                <a:cs typeface="ＭＳ Ｐゴシック" charset="0"/>
              </a:rPr>
              <a:t>Store atmospheric carbon</a:t>
            </a:r>
          </a:p>
          <a:p>
            <a:pPr eaLnBrk="1" hangingPunct="1">
              <a:defRPr/>
            </a:pPr>
            <a:endParaRPr lang="en-US" sz="1800" b="1">
              <a:latin typeface="Arial" charset="0"/>
              <a:ea typeface="ＭＳ Ｐゴシック" charset="0"/>
              <a:cs typeface="ＭＳ Ｐゴシック" charset="0"/>
            </a:endParaRPr>
          </a:p>
          <a:p>
            <a:pPr eaLnBrk="1" hangingPunct="1">
              <a:defRPr/>
            </a:pPr>
            <a:r>
              <a:rPr lang="en-US" sz="1800" b="1">
                <a:latin typeface="Arial" charset="0"/>
                <a:ea typeface="ＭＳ Ｐゴシック" charset="0"/>
                <a:cs typeface="ＭＳ Ｐゴシック" charset="0"/>
              </a:rPr>
              <a:t>Provide numerous wildlife habitats </a:t>
            </a:r>
          </a:p>
        </p:txBody>
      </p:sp>
      <p:sp>
        <p:nvSpPr>
          <p:cNvPr id="28679" name="Rectangle 7"/>
          <p:cNvSpPr>
            <a:spLocks noChangeArrowheads="1"/>
          </p:cNvSpPr>
          <p:nvPr/>
        </p:nvSpPr>
        <p:spPr bwMode="auto">
          <a:xfrm>
            <a:off x="2955925" y="395288"/>
            <a:ext cx="1009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b="1">
                <a:solidFill>
                  <a:srgbClr val="FF8000"/>
                </a:solidFill>
                <a:latin typeface="Arial" charset="0"/>
                <a:ea typeface="ＭＳ Ｐゴシック" charset="0"/>
                <a:cs typeface="ＭＳ Ｐゴシック" charset="0"/>
              </a:rPr>
              <a:t>Forests</a:t>
            </a:r>
          </a:p>
        </p:txBody>
      </p:sp>
      <p:sp>
        <p:nvSpPr>
          <p:cNvPr id="28680" name="Rectangle 8"/>
          <p:cNvSpPr>
            <a:spLocks noChangeArrowheads="1"/>
          </p:cNvSpPr>
          <p:nvPr/>
        </p:nvSpPr>
        <p:spPr bwMode="auto">
          <a:xfrm>
            <a:off x="2581275" y="14288"/>
            <a:ext cx="1797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b="1">
                <a:solidFill>
                  <a:srgbClr val="FF8000"/>
                </a:solidFill>
                <a:latin typeface="Arial" charset="0"/>
                <a:ea typeface="ＭＳ Ｐゴシック" charset="0"/>
                <a:cs typeface="ＭＳ Ｐゴシック" charset="0"/>
              </a:rPr>
              <a:t>Natural Capital</a:t>
            </a:r>
          </a:p>
        </p:txBody>
      </p:sp>
      <p:sp>
        <p:nvSpPr>
          <p:cNvPr id="28681" name="Rectangle 9"/>
          <p:cNvSpPr>
            <a:spLocks noChangeArrowheads="1"/>
          </p:cNvSpPr>
          <p:nvPr/>
        </p:nvSpPr>
        <p:spPr bwMode="auto">
          <a:xfrm>
            <a:off x="4114800" y="1614488"/>
            <a:ext cx="2159566"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b="1" dirty="0" err="1">
                <a:latin typeface="Arial" charset="0"/>
                <a:ea typeface="ＭＳ Ｐゴシック" charset="0"/>
                <a:cs typeface="ＭＳ Ｐゴシック" charset="0"/>
              </a:rPr>
              <a:t>Fuelwood</a:t>
            </a:r>
            <a:endParaRPr lang="en-US" sz="1800" b="1" dirty="0">
              <a:latin typeface="Arial" charset="0"/>
              <a:ea typeface="ＭＳ Ｐゴシック" charset="0"/>
              <a:cs typeface="ＭＳ Ｐゴシック" charset="0"/>
            </a:endParaRPr>
          </a:p>
          <a:p>
            <a:pPr eaLnBrk="1" hangingPunct="1">
              <a:defRPr/>
            </a:pPr>
            <a:endParaRPr lang="en-US" sz="1800" b="1" dirty="0">
              <a:latin typeface="Arial" charset="0"/>
              <a:ea typeface="ＭＳ Ｐゴシック" charset="0"/>
              <a:cs typeface="ＭＳ Ｐゴシック" charset="0"/>
            </a:endParaRPr>
          </a:p>
          <a:p>
            <a:pPr eaLnBrk="1" hangingPunct="1">
              <a:defRPr/>
            </a:pPr>
            <a:r>
              <a:rPr lang="en-US" sz="1800" b="1" dirty="0" smtClean="0">
                <a:latin typeface="Arial" charset="0"/>
                <a:ea typeface="ＭＳ Ｐゴシック" charset="0"/>
                <a:cs typeface="ＭＳ Ｐゴシック" charset="0"/>
              </a:rPr>
              <a:t>Lumber &amp; Paper</a:t>
            </a:r>
          </a:p>
          <a:p>
            <a:pPr eaLnBrk="1" hangingPunct="1">
              <a:defRPr/>
            </a:pPr>
            <a:endParaRPr lang="en-US" b="1" dirty="0" smtClean="0">
              <a:latin typeface="Arial" charset="0"/>
              <a:ea typeface="ＭＳ Ｐゴシック" charset="0"/>
              <a:cs typeface="ＭＳ Ｐゴシック" charset="0"/>
            </a:endParaRPr>
          </a:p>
          <a:p>
            <a:pPr eaLnBrk="1" hangingPunct="1">
              <a:defRPr/>
            </a:pPr>
            <a:r>
              <a:rPr lang="en-US" sz="1800" b="1" dirty="0" smtClean="0">
                <a:latin typeface="Arial" charset="0"/>
                <a:ea typeface="ＭＳ Ｐゴシック" charset="0"/>
                <a:cs typeface="ＭＳ Ｐゴシック" charset="0"/>
              </a:rPr>
              <a:t>Medicines &amp; Food</a:t>
            </a:r>
            <a:endParaRPr lang="en-US" sz="1800" b="1" dirty="0">
              <a:latin typeface="Arial" charset="0"/>
              <a:ea typeface="ＭＳ Ｐゴシック" charset="0"/>
              <a:cs typeface="ＭＳ Ｐゴシック" charset="0"/>
            </a:endParaRPr>
          </a:p>
          <a:p>
            <a:pPr eaLnBrk="1" hangingPunct="1">
              <a:defRPr/>
            </a:pPr>
            <a:endParaRPr lang="en-US" sz="1800" b="1" dirty="0">
              <a:latin typeface="Arial" charset="0"/>
              <a:ea typeface="ＭＳ Ｐゴシック" charset="0"/>
              <a:cs typeface="ＭＳ Ｐゴシック" charset="0"/>
            </a:endParaRPr>
          </a:p>
          <a:p>
            <a:pPr eaLnBrk="1" hangingPunct="1">
              <a:defRPr/>
            </a:pPr>
            <a:r>
              <a:rPr lang="en-US" sz="1800" b="1" dirty="0" smtClean="0">
                <a:latin typeface="Arial" charset="0"/>
                <a:ea typeface="ＭＳ Ｐゴシック" charset="0"/>
                <a:cs typeface="ＭＳ Ｐゴシック" charset="0"/>
              </a:rPr>
              <a:t>Recreation</a:t>
            </a:r>
            <a:endParaRPr lang="en-US" sz="1800" b="1" dirty="0">
              <a:latin typeface="Arial" charset="0"/>
              <a:ea typeface="ＭＳ Ｐゴシック" charset="0"/>
              <a:cs typeface="ＭＳ Ｐゴシック" charset="0"/>
            </a:endParaRPr>
          </a:p>
          <a:p>
            <a:pPr eaLnBrk="1" hangingPunct="1">
              <a:defRPr/>
            </a:pPr>
            <a:endParaRPr lang="en-US" sz="1800" b="1" dirty="0">
              <a:latin typeface="Arial" charset="0"/>
              <a:ea typeface="ＭＳ Ｐゴシック" charset="0"/>
              <a:cs typeface="ＭＳ Ｐゴシック" charset="0"/>
            </a:endParaRPr>
          </a:p>
          <a:p>
            <a:pPr eaLnBrk="1" hangingPunct="1">
              <a:defRPr/>
            </a:pPr>
            <a:r>
              <a:rPr lang="en-US" sz="1800" b="1" dirty="0" smtClean="0">
                <a:latin typeface="Arial" charset="0"/>
                <a:ea typeface="ＭＳ Ｐゴシック" charset="0"/>
                <a:cs typeface="ＭＳ Ｐゴシック" charset="0"/>
              </a:rPr>
              <a:t>Jobs</a:t>
            </a:r>
          </a:p>
          <a:p>
            <a:pPr eaLnBrk="1" hangingPunct="1">
              <a:defRPr/>
            </a:pPr>
            <a:endParaRPr lang="en-US" b="1" dirty="0" smtClean="0">
              <a:latin typeface="Arial" charset="0"/>
              <a:ea typeface="ＭＳ Ｐゴシック" charset="0"/>
              <a:cs typeface="ＭＳ Ｐゴシック" charset="0"/>
            </a:endParaRPr>
          </a:p>
          <a:p>
            <a:pPr eaLnBrk="1" hangingPunct="1">
              <a:defRPr/>
            </a:pPr>
            <a:r>
              <a:rPr lang="en-US" sz="1800" b="1" dirty="0" smtClean="0">
                <a:latin typeface="Arial" charset="0"/>
                <a:ea typeface="ＭＳ Ｐゴシック" charset="0"/>
                <a:cs typeface="ＭＳ Ｐゴシック" charset="0"/>
              </a:rPr>
              <a:t>Convert to:</a:t>
            </a:r>
          </a:p>
          <a:p>
            <a:pPr>
              <a:defRPr/>
            </a:pPr>
            <a:r>
              <a:rPr lang="en-US" b="1" dirty="0" smtClean="0">
                <a:latin typeface="Arial" charset="0"/>
                <a:ea typeface="ＭＳ Ｐゴシック" charset="0"/>
                <a:cs typeface="ＭＳ Ｐゴシック" charset="0"/>
              </a:rPr>
              <a:t>-Farming</a:t>
            </a:r>
          </a:p>
          <a:p>
            <a:pPr>
              <a:defRPr/>
            </a:pPr>
            <a:r>
              <a:rPr lang="en-US" b="1" dirty="0" smtClean="0">
                <a:latin typeface="Arial" charset="0"/>
                <a:ea typeface="ＭＳ Ｐゴシック" charset="0"/>
                <a:cs typeface="ＭＳ Ｐゴシック" charset="0"/>
              </a:rPr>
              <a:t>-Livestock</a:t>
            </a:r>
          </a:p>
          <a:p>
            <a:pPr>
              <a:defRPr/>
            </a:pPr>
            <a:r>
              <a:rPr lang="en-US" b="1" dirty="0" smtClean="0">
                <a:latin typeface="Arial" charset="0"/>
                <a:ea typeface="ＭＳ Ｐゴシック" charset="0"/>
                <a:cs typeface="ＭＳ Ｐゴシック" charset="0"/>
              </a:rPr>
              <a:t>-Mining</a:t>
            </a:r>
          </a:p>
          <a:p>
            <a:pPr>
              <a:defRPr/>
            </a:pPr>
            <a:r>
              <a:rPr lang="en-US" b="1" dirty="0" smtClean="0">
                <a:latin typeface="Arial" charset="0"/>
                <a:ea typeface="ＭＳ Ｐゴシック" charset="0"/>
                <a:cs typeface="ＭＳ Ｐゴシック" charset="0"/>
              </a:rPr>
              <a:t>-Industry</a:t>
            </a:r>
          </a:p>
          <a:p>
            <a:pPr>
              <a:defRPr/>
            </a:pPr>
            <a:r>
              <a:rPr lang="en-US" b="1" dirty="0" smtClean="0">
                <a:latin typeface="Arial" charset="0"/>
                <a:ea typeface="ＭＳ Ｐゴシック" charset="0"/>
                <a:cs typeface="ＭＳ Ｐゴシック" charset="0"/>
              </a:rPr>
              <a:t>-Settlement</a:t>
            </a:r>
            <a:endParaRPr lang="en-US" sz="1800" b="1" dirty="0" smtClean="0">
              <a:latin typeface="Arial" charset="0"/>
              <a:ea typeface="ＭＳ Ｐゴシック" charset="0"/>
              <a:cs typeface="ＭＳ Ｐゴシック" charset="0"/>
            </a:endParaRPr>
          </a:p>
        </p:txBody>
      </p:sp>
      <p:sp>
        <p:nvSpPr>
          <p:cNvPr id="28682" name="Rectangle 10"/>
          <p:cNvSpPr>
            <a:spLocks noChangeArrowheads="1"/>
          </p:cNvSpPr>
          <p:nvPr/>
        </p:nvSpPr>
        <p:spPr bwMode="auto">
          <a:xfrm>
            <a:off x="4114800" y="852488"/>
            <a:ext cx="1276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b="1">
                <a:solidFill>
                  <a:srgbClr val="FFFDB3"/>
                </a:solidFill>
                <a:latin typeface="Arial" charset="0"/>
                <a:ea typeface="ＭＳ Ｐゴシック" charset="0"/>
                <a:cs typeface="ＭＳ Ｐゴシック" charset="0"/>
              </a:rPr>
              <a:t>Economic</a:t>
            </a:r>
          </a:p>
          <a:p>
            <a:pPr eaLnBrk="1" hangingPunct="1">
              <a:defRPr/>
            </a:pPr>
            <a:r>
              <a:rPr lang="en-US" sz="1800" b="1">
                <a:solidFill>
                  <a:srgbClr val="FFFDB3"/>
                </a:solidFill>
                <a:latin typeface="Arial" charset="0"/>
                <a:ea typeface="ＭＳ Ｐゴシック" charset="0"/>
                <a:cs typeface="ＭＳ Ｐゴシック" charset="0"/>
              </a:rPr>
              <a:t>Services</a:t>
            </a:r>
          </a:p>
        </p:txBody>
      </p:sp>
      <p:sp>
        <p:nvSpPr>
          <p:cNvPr id="28683" name="Rectangle 11"/>
          <p:cNvSpPr>
            <a:spLocks noChangeArrowheads="1"/>
          </p:cNvSpPr>
          <p:nvPr/>
        </p:nvSpPr>
        <p:spPr bwMode="auto">
          <a:xfrm>
            <a:off x="1295400" y="852488"/>
            <a:ext cx="1327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b="1">
                <a:solidFill>
                  <a:srgbClr val="FFFDB3"/>
                </a:solidFill>
                <a:latin typeface="Arial" charset="0"/>
                <a:ea typeface="ＭＳ Ｐゴシック" charset="0"/>
                <a:cs typeface="ＭＳ Ｐゴシック" charset="0"/>
              </a:rPr>
              <a:t>Ecological</a:t>
            </a:r>
          </a:p>
          <a:p>
            <a:pPr eaLnBrk="1" hangingPunct="1">
              <a:defRPr/>
            </a:pPr>
            <a:r>
              <a:rPr lang="en-US" sz="1800" b="1">
                <a:solidFill>
                  <a:srgbClr val="FFFDB3"/>
                </a:solidFill>
                <a:latin typeface="Arial" charset="0"/>
                <a:ea typeface="ＭＳ Ｐゴシック" charset="0"/>
                <a:cs typeface="ＭＳ Ｐゴシック" charset="0"/>
              </a:rPr>
              <a:t>Services </a:t>
            </a:r>
          </a:p>
        </p:txBody>
      </p:sp>
      <p:pic>
        <p:nvPicPr>
          <p:cNvPr id="13" name="Picture 7" descr="SBS_4e_Figure_12_05_L"/>
          <p:cNvPicPr>
            <a:picLocks noChangeAspect="1" noChangeArrowheads="1"/>
          </p:cNvPicPr>
          <p:nvPr/>
        </p:nvPicPr>
        <p:blipFill>
          <a:blip r:embed="rId4" cstate="print"/>
          <a:srcRect/>
          <a:stretch>
            <a:fillRect/>
          </a:stretch>
        </p:blipFill>
        <p:spPr bwMode="auto">
          <a:xfrm>
            <a:off x="5562600" y="4038600"/>
            <a:ext cx="3581400" cy="2819400"/>
          </a:xfrm>
          <a:prstGeom prst="rect">
            <a:avLst/>
          </a:prstGeom>
          <a:noFill/>
          <a:ln w="9525">
            <a:noFill/>
            <a:miter lim="800000"/>
            <a:headEnd/>
            <a:tailEnd/>
          </a:ln>
        </p:spPr>
      </p:pic>
      <p:sp>
        <p:nvSpPr>
          <p:cNvPr id="14" name="Content Placeholder 3"/>
          <p:cNvSpPr txBox="1">
            <a:spLocks/>
          </p:cNvSpPr>
          <p:nvPr/>
        </p:nvSpPr>
        <p:spPr>
          <a:xfrm>
            <a:off x="6096000" y="152400"/>
            <a:ext cx="2895600" cy="3733800"/>
          </a:xfrm>
          <a:prstGeom prst="rect">
            <a:avLst/>
          </a:prstGeom>
        </p:spPr>
        <p:txBody>
          <a:bodyPr vert="horz" lIns="91440" tIns="45720" rIns="91440" bIns="45720" rtlCol="0" anchor="t">
            <a:normAutofit fontScale="77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Logging locations:</a:t>
            </a:r>
            <a:r>
              <a:rPr kumimoji="0" lang="en-US" sz="3200" b="1" i="0" u="none" strike="noStrike" kern="1200" cap="none" spc="0" normalizeH="0" baseline="0" noProof="0" dirty="0" smtClean="0">
                <a:ln>
                  <a:noFill/>
                </a:ln>
                <a:solidFill>
                  <a:schemeClr val="tx1"/>
                </a:solidFill>
                <a:effectLst/>
                <a:uLnTx/>
                <a:uFillTx/>
                <a:latin typeface="+mn-lt"/>
                <a:ea typeface="+mn-ea"/>
                <a:cs typeface="+mn-cs"/>
              </a:rPr>
              <a:t>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sng" strike="noStrike" kern="1200" cap="none" spc="0" normalizeH="0" baseline="0" noProof="0" dirty="0" smtClean="0">
                <a:ln>
                  <a:noFill/>
                </a:ln>
                <a:solidFill>
                  <a:schemeClr val="tx1"/>
                </a:solidFill>
                <a:effectLst/>
                <a:uLnTx/>
                <a:uFillTx/>
                <a:latin typeface="+mn-lt"/>
                <a:ea typeface="+mn-ea"/>
                <a:cs typeface="+mn-cs"/>
              </a:rPr>
              <a:t>Boreal forests</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Canada, Russia</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sng" strike="noStrike" kern="1200" cap="none" spc="0" normalizeH="0" baseline="0" noProof="0" dirty="0" smtClean="0">
                <a:ln>
                  <a:noFill/>
                </a:ln>
                <a:solidFill>
                  <a:schemeClr val="tx1"/>
                </a:solidFill>
                <a:effectLst/>
                <a:uLnTx/>
                <a:uFillTx/>
                <a:latin typeface="+mn-lt"/>
                <a:ea typeface="+mn-ea"/>
                <a:cs typeface="+mn-cs"/>
              </a:rPr>
              <a:t>Rainforests</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Brazil, Indonesia, Congo</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sng" strike="noStrike" kern="1200" cap="none" spc="0" normalizeH="0" baseline="0" noProof="0" dirty="0" smtClean="0">
                <a:ln>
                  <a:noFill/>
                </a:ln>
                <a:solidFill>
                  <a:schemeClr val="tx1"/>
                </a:solidFill>
                <a:effectLst/>
                <a:uLnTx/>
                <a:uFillTx/>
                <a:latin typeface="+mn-lt"/>
                <a:ea typeface="+mn-ea"/>
                <a:cs typeface="+mn-cs"/>
              </a:rPr>
              <a:t>Conifer forests </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&amp; </a:t>
            </a:r>
            <a:r>
              <a:rPr kumimoji="0" lang="en-US" sz="2800" b="0" i="0" u="sng" strike="noStrike" kern="1200" cap="none" spc="0" normalizeH="0" baseline="0" noProof="0" dirty="0" smtClean="0">
                <a:ln>
                  <a:noFill/>
                </a:ln>
                <a:solidFill>
                  <a:schemeClr val="tx1"/>
                </a:solidFill>
                <a:effectLst/>
                <a:uLnTx/>
                <a:uFillTx/>
                <a:latin typeface="+mn-lt"/>
                <a:ea typeface="+mn-ea"/>
                <a:cs typeface="+mn-cs"/>
              </a:rPr>
              <a:t>Pine plantations</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U.S.A.</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800" dirty="0" smtClean="0"/>
          </a:p>
          <a:p>
            <a:pPr marL="742950" marR="0" lvl="1" indent="-285750" algn="l" defTabSz="914400" rtl="0" eaLnBrk="1" fontAlgn="auto" latinLnBrk="0" hangingPunct="1">
              <a:lnSpc>
                <a:spcPct val="100000"/>
              </a:lnSpc>
              <a:spcBef>
                <a:spcPct val="20000"/>
              </a:spcBef>
              <a:spcAft>
                <a:spcPts val="0"/>
              </a:spcAft>
              <a:buClrTx/>
              <a:buSzTx/>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Current US Forest Usage:</a:t>
            </a:r>
          </a:p>
        </p:txBody>
      </p:sp>
    </p:spTree>
    <p:extLst>
      <p:ext uri="{BB962C8B-B14F-4D97-AF65-F5344CB8AC3E}">
        <p14:creationId xmlns:p14="http://schemas.microsoft.com/office/powerpoint/2010/main" val="280038697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1007"/>
          <p:cNvPicPr>
            <a:picLocks noChangeAspect="1" noChangeArrowheads="1"/>
          </p:cNvPicPr>
          <p:nvPr/>
        </p:nvPicPr>
        <p:blipFill>
          <a:blip r:embed="rId3"/>
          <a:srcRect/>
          <a:stretch>
            <a:fillRect/>
          </a:stretch>
        </p:blipFill>
        <p:spPr bwMode="auto">
          <a:xfrm>
            <a:off x="2286000" y="0"/>
            <a:ext cx="6648450" cy="6886576"/>
          </a:xfrm>
          <a:prstGeom prst="rect">
            <a:avLst/>
          </a:prstGeom>
          <a:noFill/>
          <a:ln w="9525">
            <a:noFill/>
            <a:miter lim="800000"/>
            <a:headEnd/>
            <a:tailEnd/>
          </a:ln>
        </p:spPr>
      </p:pic>
      <p:sp>
        <p:nvSpPr>
          <p:cNvPr id="38915" name="Rectangle 3" hidden="1"/>
          <p:cNvSpPr>
            <a:spLocks noGrp="1" noChangeArrowheads="1"/>
          </p:cNvSpPr>
          <p:nvPr>
            <p:ph type="title"/>
          </p:nvPr>
        </p:nvSpPr>
        <p:spPr/>
        <p:txBody>
          <a:bodyPr/>
          <a:lstStyle/>
          <a:p>
            <a:pPr eaLnBrk="1" hangingPunct="1">
              <a:defRPr/>
            </a:pPr>
            <a:endParaRPr lang="en-US" smtClean="0"/>
          </a:p>
        </p:txBody>
      </p:sp>
      <p:sp>
        <p:nvSpPr>
          <p:cNvPr id="38917" name="Rectangle 5"/>
          <p:cNvSpPr>
            <a:spLocks noChangeArrowheads="1"/>
          </p:cNvSpPr>
          <p:nvPr/>
        </p:nvSpPr>
        <p:spPr bwMode="auto">
          <a:xfrm>
            <a:off x="4086225" y="1600200"/>
            <a:ext cx="5057775"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166688" indent="-111125" eaLnBrk="1" hangingPunct="1"/>
            <a:r>
              <a:rPr lang="en-US" sz="1800" b="1" dirty="0" smtClean="0"/>
              <a:t>• </a:t>
            </a:r>
            <a:r>
              <a:rPr lang="en-US" sz="1800" b="1" dirty="0"/>
              <a:t>Decreased soil fertility from erosion</a:t>
            </a:r>
          </a:p>
          <a:p>
            <a:pPr marL="166688" indent="-111125" eaLnBrk="1" hangingPunct="1"/>
            <a:endParaRPr lang="en-US" sz="1800" b="1" dirty="0"/>
          </a:p>
          <a:p>
            <a:pPr marL="166688" indent="-111125" eaLnBrk="1" hangingPunct="1"/>
            <a:r>
              <a:rPr lang="en-US" sz="1800" b="1" dirty="0"/>
              <a:t>• Runoff of eroded soil into aquatic systems</a:t>
            </a:r>
          </a:p>
          <a:p>
            <a:pPr marL="166688" indent="-111125" eaLnBrk="1" hangingPunct="1"/>
            <a:endParaRPr lang="en-US" sz="1800" b="1" dirty="0"/>
          </a:p>
          <a:p>
            <a:pPr marL="166688" indent="-111125" eaLnBrk="1" hangingPunct="1"/>
            <a:r>
              <a:rPr lang="en-US" sz="1800" b="1" dirty="0"/>
              <a:t>• </a:t>
            </a:r>
            <a:r>
              <a:rPr lang="en-US" sz="1800" b="1" dirty="0" smtClean="0"/>
              <a:t>Loss of biodiversity in habitats, niches &amp; species</a:t>
            </a:r>
            <a:endParaRPr lang="en-US" sz="1800" b="1" dirty="0"/>
          </a:p>
          <a:p>
            <a:pPr marL="166688" indent="-111125" eaLnBrk="1" hangingPunct="1"/>
            <a:endParaRPr lang="en-US" sz="1800" b="1" dirty="0"/>
          </a:p>
          <a:p>
            <a:pPr marL="166688" indent="-111125" eaLnBrk="1" hangingPunct="1"/>
            <a:r>
              <a:rPr lang="en-US" sz="1800" b="1" dirty="0" smtClean="0"/>
              <a:t>• </a:t>
            </a:r>
            <a:r>
              <a:rPr lang="en-US" sz="1800" b="1" dirty="0"/>
              <a:t>Regional climate change from extensive clearing</a:t>
            </a:r>
          </a:p>
          <a:p>
            <a:pPr marL="166688" indent="-111125" eaLnBrk="1" hangingPunct="1"/>
            <a:endParaRPr lang="en-US" sz="1800" b="1" dirty="0"/>
          </a:p>
          <a:p>
            <a:pPr marL="166688" indent="-111125" eaLnBrk="1" hangingPunct="1"/>
            <a:r>
              <a:rPr lang="en-US" sz="1800" b="1" dirty="0"/>
              <a:t>• Release of CO</a:t>
            </a:r>
            <a:r>
              <a:rPr lang="en-US" sz="1800" b="1" baseline="-25000" dirty="0"/>
              <a:t>2 </a:t>
            </a:r>
            <a:r>
              <a:rPr lang="en-US" sz="1800" b="1" dirty="0" smtClean="0"/>
              <a:t> (&amp; loss of carbon storage)</a:t>
            </a:r>
            <a:endParaRPr lang="en-US" sz="1800" b="1" dirty="0"/>
          </a:p>
          <a:p>
            <a:pPr marL="166688" indent="-111125" eaLnBrk="1" hangingPunct="1"/>
            <a:endParaRPr lang="en-US" sz="1800" b="1" dirty="0"/>
          </a:p>
          <a:p>
            <a:pPr marL="166688" indent="-111125" eaLnBrk="1" hangingPunct="1"/>
            <a:r>
              <a:rPr lang="en-US" sz="1800" b="1" dirty="0"/>
              <a:t>• Acceleration of </a:t>
            </a:r>
            <a:r>
              <a:rPr lang="en-US" sz="1800" b="1" dirty="0" smtClean="0"/>
              <a:t>flooding (less rain capture)</a:t>
            </a:r>
          </a:p>
          <a:p>
            <a:pPr marL="166688" indent="-111125" eaLnBrk="1" hangingPunct="1"/>
            <a:endParaRPr lang="en-US" b="1" dirty="0" smtClean="0"/>
          </a:p>
          <a:p>
            <a:pPr marL="166688" indent="-111125" eaLnBrk="1" hangingPunct="1">
              <a:buFont typeface="Arial" pitchFamily="34" charset="0"/>
              <a:buChar char="•"/>
            </a:pPr>
            <a:r>
              <a:rPr lang="en-US" sz="1800" b="1" dirty="0" smtClean="0"/>
              <a:t>Disruption to ecosystem services/resources</a:t>
            </a:r>
            <a:endParaRPr lang="en-US" sz="1800" b="1" dirty="0"/>
          </a:p>
        </p:txBody>
      </p:sp>
      <p:sp>
        <p:nvSpPr>
          <p:cNvPr id="38918" name="Rectangle 6"/>
          <p:cNvSpPr>
            <a:spLocks noChangeArrowheads="1"/>
          </p:cNvSpPr>
          <p:nvPr/>
        </p:nvSpPr>
        <p:spPr bwMode="auto">
          <a:xfrm>
            <a:off x="3457575" y="14288"/>
            <a:ext cx="419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rgbClr val="FF0000"/>
                </a:solidFill>
                <a:latin typeface="Arial" charset="0"/>
                <a:ea typeface="ＭＳ Ｐゴシック" charset="0"/>
                <a:cs typeface="ＭＳ Ｐゴシック" charset="0"/>
              </a:rPr>
              <a:t>Natural Capital Degradation</a:t>
            </a:r>
          </a:p>
        </p:txBody>
      </p:sp>
      <p:sp>
        <p:nvSpPr>
          <p:cNvPr id="38919" name="Rectangle 7"/>
          <p:cNvSpPr>
            <a:spLocks noChangeArrowheads="1"/>
          </p:cNvSpPr>
          <p:nvPr/>
        </p:nvSpPr>
        <p:spPr bwMode="auto">
          <a:xfrm>
            <a:off x="4483100" y="585788"/>
            <a:ext cx="29845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en-US" b="1" dirty="0" smtClean="0">
                <a:solidFill>
                  <a:srgbClr val="FF0000"/>
                </a:solidFill>
                <a:latin typeface="Arial" charset="0"/>
                <a:ea typeface="ＭＳ Ｐゴシック" charset="0"/>
                <a:cs typeface="ＭＳ Ｐゴシック" charset="0"/>
              </a:rPr>
              <a:t>Deforestation’s Effects:</a:t>
            </a:r>
            <a:endParaRPr lang="en-US" b="1" dirty="0">
              <a:solidFill>
                <a:srgbClr val="FF0000"/>
              </a:solidFill>
              <a:latin typeface="Arial" charset="0"/>
              <a:ea typeface="ＭＳ Ｐゴシック" charset="0"/>
              <a:cs typeface="ＭＳ Ｐゴシック" charset="0"/>
            </a:endParaRPr>
          </a:p>
        </p:txBody>
      </p:sp>
      <p:pic>
        <p:nvPicPr>
          <p:cNvPr id="8" name="Picture 7" descr="SBS_4e_Figure_12_06_L"/>
          <p:cNvPicPr>
            <a:picLocks noChangeAspect="1" noChangeArrowheads="1"/>
          </p:cNvPicPr>
          <p:nvPr/>
        </p:nvPicPr>
        <p:blipFill>
          <a:blip r:embed="rId4"/>
          <a:srcRect/>
          <a:stretch>
            <a:fillRect/>
          </a:stretch>
        </p:blipFill>
        <p:spPr bwMode="auto">
          <a:xfrm>
            <a:off x="228600" y="1676400"/>
            <a:ext cx="3810000" cy="3639159"/>
          </a:xfrm>
          <a:prstGeom prst="rect">
            <a:avLst/>
          </a:prstGeom>
          <a:noFill/>
          <a:ln w="9525">
            <a:noFill/>
            <a:miter lim="800000"/>
            <a:headEnd/>
            <a:tailEnd/>
          </a:ln>
        </p:spPr>
      </p:pic>
      <p:sp>
        <p:nvSpPr>
          <p:cNvPr id="9" name="Title 1"/>
          <p:cNvSpPr txBox="1">
            <a:spLocks/>
          </p:cNvSpPr>
          <p:nvPr/>
        </p:nvSpPr>
        <p:spPr>
          <a:xfrm>
            <a:off x="0" y="0"/>
            <a:ext cx="2362200" cy="16002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smtClean="0">
                <a:ln>
                  <a:noFill/>
                </a:ln>
                <a:solidFill>
                  <a:schemeClr val="tx1"/>
                </a:solidFill>
                <a:effectLst/>
                <a:uLnTx/>
                <a:uFillTx/>
                <a:latin typeface="+mj-lt"/>
                <a:ea typeface="+mj-ea"/>
                <a:cs typeface="+mj-cs"/>
              </a:rPr>
              <a:t>Demand for wood leads to </a:t>
            </a:r>
            <a:r>
              <a:rPr kumimoji="0" lang="en-US" sz="2900" b="0" i="0" u="sng" strike="noStrike" kern="1200" cap="none" spc="0" normalizeH="0" baseline="0" noProof="0" dirty="0" smtClean="0">
                <a:ln>
                  <a:noFill/>
                </a:ln>
                <a:solidFill>
                  <a:schemeClr val="tx1"/>
                </a:solidFill>
                <a:effectLst/>
                <a:uLnTx/>
                <a:uFillTx/>
                <a:latin typeface="+mj-lt"/>
                <a:ea typeface="+mj-ea"/>
                <a:cs typeface="+mj-cs"/>
              </a:rPr>
              <a:t>deforestation</a:t>
            </a:r>
          </a:p>
        </p:txBody>
      </p:sp>
    </p:spTree>
    <p:extLst>
      <p:ext uri="{BB962C8B-B14F-4D97-AF65-F5344CB8AC3E}">
        <p14:creationId xmlns:p14="http://schemas.microsoft.com/office/powerpoint/2010/main" val="65000130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542" y="321500"/>
            <a:ext cx="9031458" cy="1446550"/>
          </a:xfrm>
          <a:prstGeom prst="rect">
            <a:avLst/>
          </a:prstGeom>
          <a:noFill/>
        </p:spPr>
        <p:txBody>
          <a:bodyPr wrap="square" rtlCol="0">
            <a:spAutoFit/>
          </a:bodyPr>
          <a:lstStyle/>
          <a:p>
            <a:pPr algn="ctr"/>
            <a:r>
              <a:rPr lang="en-US" sz="4400" dirty="0" smtClean="0"/>
              <a:t>Human Land Use Affects the  Environment</a:t>
            </a:r>
            <a:endParaRPr lang="en-US" sz="4400" dirty="0"/>
          </a:p>
        </p:txBody>
      </p:sp>
      <p:sp>
        <p:nvSpPr>
          <p:cNvPr id="3" name="TextBox 2"/>
          <p:cNvSpPr txBox="1"/>
          <p:nvPr/>
        </p:nvSpPr>
        <p:spPr>
          <a:xfrm>
            <a:off x="546630" y="1607501"/>
            <a:ext cx="8151223" cy="5016757"/>
          </a:xfrm>
          <a:prstGeom prst="rect">
            <a:avLst/>
          </a:prstGeom>
          <a:noFill/>
        </p:spPr>
        <p:txBody>
          <a:bodyPr wrap="square" rtlCol="0">
            <a:spAutoFit/>
          </a:bodyPr>
          <a:lstStyle/>
          <a:p>
            <a:pPr marL="457200" indent="-457200">
              <a:buFont typeface="Arial"/>
              <a:buChar char="•"/>
            </a:pPr>
            <a:r>
              <a:rPr lang="en-US" sz="3200" dirty="0" smtClean="0"/>
              <a:t>Agriculture</a:t>
            </a:r>
          </a:p>
          <a:p>
            <a:pPr marL="457200" indent="-457200">
              <a:buFont typeface="Arial"/>
              <a:buChar char="•"/>
            </a:pPr>
            <a:r>
              <a:rPr lang="en-US" sz="3200" dirty="0" smtClean="0"/>
              <a:t>Housing</a:t>
            </a:r>
          </a:p>
          <a:p>
            <a:pPr marL="457200" indent="-457200">
              <a:buFont typeface="Arial"/>
              <a:buChar char="•"/>
            </a:pPr>
            <a:r>
              <a:rPr lang="en-US" sz="3200" dirty="0" smtClean="0"/>
              <a:t>Recreation</a:t>
            </a:r>
          </a:p>
          <a:p>
            <a:pPr marL="457200" indent="-457200">
              <a:buFont typeface="Arial"/>
              <a:buChar char="•"/>
            </a:pPr>
            <a:r>
              <a:rPr lang="en-US" sz="3200" dirty="0" smtClean="0"/>
              <a:t>Industry</a:t>
            </a:r>
          </a:p>
          <a:p>
            <a:pPr marL="457200" indent="-457200">
              <a:buFont typeface="Arial"/>
              <a:buChar char="•"/>
            </a:pPr>
            <a:r>
              <a:rPr lang="en-US" sz="3200" dirty="0" smtClean="0"/>
              <a:t>Mining</a:t>
            </a:r>
          </a:p>
          <a:p>
            <a:pPr marL="457200" indent="-457200">
              <a:buFont typeface="Arial"/>
              <a:buChar char="•"/>
            </a:pPr>
            <a:r>
              <a:rPr lang="en-US" sz="3200" dirty="0" smtClean="0"/>
              <a:t>Waste Disposal</a:t>
            </a:r>
          </a:p>
          <a:p>
            <a:pPr marL="457200" indent="-457200">
              <a:buFont typeface="Arial"/>
              <a:buChar char="•"/>
            </a:pPr>
            <a:r>
              <a:rPr lang="en-US" sz="3200" dirty="0" smtClean="0"/>
              <a:t>Logging</a:t>
            </a:r>
          </a:p>
          <a:p>
            <a:pPr marL="457200" indent="-457200">
              <a:buFont typeface="Arial"/>
              <a:buChar char="•"/>
            </a:pPr>
            <a:r>
              <a:rPr lang="en-US" sz="3200" dirty="0" smtClean="0"/>
              <a:t>Deforestation</a:t>
            </a:r>
          </a:p>
          <a:p>
            <a:pPr marL="457200" indent="-457200">
              <a:buFont typeface="Arial"/>
              <a:buChar char="•"/>
            </a:pPr>
            <a:r>
              <a:rPr lang="en-US" sz="3200" dirty="0" smtClean="0"/>
              <a:t>Paving</a:t>
            </a:r>
          </a:p>
          <a:p>
            <a:pPr marL="457200" indent="-457200">
              <a:buFont typeface="Arial"/>
              <a:buChar char="•"/>
            </a:pPr>
            <a:r>
              <a:rPr lang="en-US" sz="3200" dirty="0" smtClean="0"/>
              <a:t>Overuse of Land</a:t>
            </a:r>
            <a:endParaRPr lang="en-US" sz="3200" dirty="0"/>
          </a:p>
        </p:txBody>
      </p:sp>
    </p:spTree>
    <p:extLst>
      <p:ext uri="{BB962C8B-B14F-4D97-AF65-F5344CB8AC3E}">
        <p14:creationId xmlns:p14="http://schemas.microsoft.com/office/powerpoint/2010/main" val="243964438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1979</TotalTime>
  <Words>2069</Words>
  <Application>Microsoft Macintosh PowerPoint</Application>
  <PresentationFormat>On-screen Show (4:3)</PresentationFormat>
  <Paragraphs>343</Paragraphs>
  <Slides>63</Slides>
  <Notes>35</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PowerPoint Presentation</vt:lpstr>
      <vt:lpstr>PowerPoint Presentation</vt:lpstr>
      <vt:lpstr>PowerPoint Presentation</vt:lpstr>
      <vt:lpstr>Overview:</vt:lpstr>
      <vt:lpstr>Many kinds of forests exist</vt:lpstr>
      <vt:lpstr>-Forests provide  rich variety of ecological habitats &amp; niches (snags, floor, canopy, etc)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Harvesting Trees</vt:lpstr>
      <vt:lpstr>PowerPoint Presentation</vt:lpstr>
      <vt:lpstr>PowerPoint Presentation</vt:lpstr>
      <vt:lpstr>PowerPoint Presentation</vt:lpstr>
      <vt:lpstr>PowerPoint Presentation</vt:lpstr>
      <vt:lpstr>PowerPoint Presentation</vt:lpstr>
      <vt:lpstr>Harvesting Methods</vt:lpstr>
      <vt:lpstr>Clear-cutting</vt:lpstr>
      <vt:lpstr>PowerPoint Presentation</vt:lpstr>
      <vt:lpstr>Plantation forestry</vt:lpstr>
      <vt:lpstr>Palm oil plantations</vt:lpstr>
      <vt:lpstr>Sustainable Forestry</vt:lpstr>
      <vt:lpstr>Fire policy also stirs controversy</vt:lpstr>
      <vt:lpstr>PowerPoint Presentation</vt:lpstr>
      <vt:lpstr>Overview of Ecological Role of Fire in Forest Ecosystems </vt:lpstr>
      <vt:lpstr>PowerPoint Presentation</vt:lpstr>
      <vt:lpstr>PowerPoint Presentation</vt:lpstr>
      <vt:lpstr>PowerPoint Presentation</vt:lpstr>
      <vt:lpstr>PowerPoint Presentation</vt:lpstr>
      <vt:lpstr>PowerPoint Presentation</vt:lpstr>
      <vt:lpstr>Climate change is altering forests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Michlovitch-Clark</dc:creator>
  <cp:lastModifiedBy>Andrea Michlovitch-Clark</cp:lastModifiedBy>
  <cp:revision>37</cp:revision>
  <dcterms:created xsi:type="dcterms:W3CDTF">2014-12-27T00:13:57Z</dcterms:created>
  <dcterms:modified xsi:type="dcterms:W3CDTF">2015-02-05T19:50:06Z</dcterms:modified>
</cp:coreProperties>
</file>