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9" d="100"/>
          <a:sy n="99" d="100"/>
        </p:scale>
        <p:origin x="-136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esProps" Target="presProps.xml"/><Relationship Id="rId47" Type="http://schemas.openxmlformats.org/officeDocument/2006/relationships/viewProps" Target="viewProps.xml"/><Relationship Id="rId48" Type="http://schemas.openxmlformats.org/officeDocument/2006/relationships/theme" Target="theme/theme1.xml"/><Relationship Id="rId49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notesMaster" Target="notesMasters/notesMaster1.xml"/><Relationship Id="rId45" Type="http://schemas.openxmlformats.org/officeDocument/2006/relationships/printerSettings" Target="printerSettings/printerSettings1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552923-D504-BF4D-B7B6-91CE0DC13283}" type="datetimeFigureOut">
              <a:rPr lang="en-US" smtClean="0"/>
              <a:t>3/10/15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59E940-088B-2543-A2CC-F9443B7D7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939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9E940-088B-2543-A2CC-F9443B7D795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1701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Shape 4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45" name="Shape 44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799C1E-7832-E249-A94F-32610A12C256}" type="slidenum">
              <a:rPr lang="en-US"/>
              <a:pPr/>
              <a:t>18</a:t>
            </a:fld>
            <a:endParaRPr lang="en-US"/>
          </a:p>
        </p:txBody>
      </p:sp>
      <p:sp>
        <p:nvSpPr>
          <p:cNvPr id="161794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E7E72B-D91C-EF48-9FCF-3C9782C034E1}" type="slidenum">
              <a:rPr lang="en-US"/>
              <a:pPr/>
              <a:t>19</a:t>
            </a:fld>
            <a:endParaRPr lang="en-US"/>
          </a:p>
        </p:txBody>
      </p:sp>
      <p:sp>
        <p:nvSpPr>
          <p:cNvPr id="163842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Shape 4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70" name="Shape 47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Shape 4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77" name="Shape 47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Shape 48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84" name="Shape 4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800" b="0" i="0" u="none" strike="noStrike" cap="none" baseline="0"/>
          </a:p>
        </p:txBody>
      </p:sp>
      <p:sp>
        <p:nvSpPr>
          <p:cNvPr id="485" name="Shape 48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Shape 5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22" name="Shape 52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Shape 5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29" name="Shape 52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Shape 5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36" name="Shape 53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Shape 5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45" name="Shape 54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Shape 3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94" name="Shape 39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Shape 4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99" name="Shape 49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Shape 5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05" name="Shape 50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Shape 5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16" name="Shape 51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FFC41B1-1B31-EA46-9EF1-B0E77610E931}" type="slidenum">
              <a:rPr lang="en-US"/>
              <a:pPr/>
              <a:t>4</a:t>
            </a:fld>
            <a:endParaRPr lang="en-US"/>
          </a:p>
        </p:txBody>
      </p:sp>
      <p:sp>
        <p:nvSpPr>
          <p:cNvPr id="159746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Shape 4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01" name="Shape 40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Shape 4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06" name="Shape 40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D8B683-47BD-4041-B8FF-1E4CDFCB7523}" type="slidenum">
              <a:rPr lang="en-US"/>
              <a:pPr/>
              <a:t>10</a:t>
            </a:fld>
            <a:endParaRPr lang="en-US"/>
          </a:p>
        </p:txBody>
      </p:sp>
      <p:sp>
        <p:nvSpPr>
          <p:cNvPr id="160770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Shape 4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32" name="Shape 4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Shape 4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38" name="Shape 43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Shape 4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52" name="Shape 45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027D1-68C2-B249-AC3E-922D3EA842F0}" type="datetimeFigureOut">
              <a:rPr lang="en-US" smtClean="0"/>
              <a:t>3/10/15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F8BEC-E68F-7E47-85DF-11966509DE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733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027D1-68C2-B249-AC3E-922D3EA842F0}" type="datetimeFigureOut">
              <a:rPr lang="en-US" smtClean="0"/>
              <a:t>3/10/15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F8BEC-E68F-7E47-85DF-11966509DE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6787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027D1-68C2-B249-AC3E-922D3EA842F0}" type="datetimeFigureOut">
              <a:rPr lang="en-US" smtClean="0"/>
              <a:t>3/10/15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F8BEC-E68F-7E47-85DF-11966509DE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581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027D1-68C2-B249-AC3E-922D3EA842F0}" type="datetimeFigureOut">
              <a:rPr lang="en-US" smtClean="0"/>
              <a:t>3/10/15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F8BEC-E68F-7E47-85DF-11966509DE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71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027D1-68C2-B249-AC3E-922D3EA842F0}" type="datetimeFigureOut">
              <a:rPr lang="en-US" smtClean="0"/>
              <a:t>3/10/15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F8BEC-E68F-7E47-85DF-11966509DE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461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027D1-68C2-B249-AC3E-922D3EA842F0}" type="datetimeFigureOut">
              <a:rPr lang="en-US" smtClean="0"/>
              <a:t>3/10/15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F8BEC-E68F-7E47-85DF-11966509DE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993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027D1-68C2-B249-AC3E-922D3EA842F0}" type="datetimeFigureOut">
              <a:rPr lang="en-US" smtClean="0"/>
              <a:t>3/10/15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F8BEC-E68F-7E47-85DF-11966509DE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516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027D1-68C2-B249-AC3E-922D3EA842F0}" type="datetimeFigureOut">
              <a:rPr lang="en-US" smtClean="0"/>
              <a:t>3/10/15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F8BEC-E68F-7E47-85DF-11966509DE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223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027D1-68C2-B249-AC3E-922D3EA842F0}" type="datetimeFigureOut">
              <a:rPr lang="en-US" smtClean="0"/>
              <a:t>3/10/15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F8BEC-E68F-7E47-85DF-11966509DE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217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027D1-68C2-B249-AC3E-922D3EA842F0}" type="datetimeFigureOut">
              <a:rPr lang="en-US" smtClean="0"/>
              <a:t>3/10/15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F8BEC-E68F-7E47-85DF-11966509DE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119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027D1-68C2-B249-AC3E-922D3EA842F0}" type="datetimeFigureOut">
              <a:rPr lang="en-US" smtClean="0"/>
              <a:t>3/10/15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F8BEC-E68F-7E47-85DF-11966509DE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427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B027D1-68C2-B249-AC3E-922D3EA842F0}" type="datetimeFigureOut">
              <a:rPr lang="en-US" smtClean="0"/>
              <a:t>3/10/15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1F8BEC-E68F-7E47-85DF-11966509DE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555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4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4" Type="http://schemas.openxmlformats.org/officeDocument/2006/relationships/image" Target="../media/image13.jpg"/><Relationship Id="rId5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5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6.gi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8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4" Type="http://schemas.openxmlformats.org/officeDocument/2006/relationships/image" Target="../media/image20.jpg"/><Relationship Id="rId5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4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4.jp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9428" y="1197429"/>
            <a:ext cx="72571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Chapter 15 Part II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4824120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2" name="Picture 2" descr="figure_15_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7300" y="139700"/>
            <a:ext cx="4095750" cy="659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74504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7705" y="346347"/>
            <a:ext cx="826199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Pollution Control: Prevention, Technology and Innovation</a:t>
            </a:r>
            <a:endParaRPr lang="en-US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397705" y="2142223"/>
            <a:ext cx="826199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3200" dirty="0" smtClean="0"/>
              <a:t>The best =s avoid them in the first place!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Low sulfur coal or oil is the best by far. 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Alternative energy sources!?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863368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Shape 42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Controlling Air Pollution</a:t>
            </a:r>
          </a:p>
        </p:txBody>
      </p:sp>
      <p:sp>
        <p:nvSpPr>
          <p:cNvPr id="429" name="Shape 42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successful has the Clean Air Act been?</a:t>
            </a:r>
          </a:p>
          <a:p>
            <a:pPr marL="342900" marR="0" lvl="0" indent="-139700" algn="l" rtl="0">
              <a:spcBef>
                <a:spcPts val="640"/>
              </a:spcBef>
              <a:buClr>
                <a:schemeClr val="dk1"/>
              </a:buClr>
              <a:buFont typeface="Calibri"/>
              <a:buNone/>
            </a:pPr>
            <a:endParaRPr sz="3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64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are some specific technologies to reduce emissions from cars, power plants, etc?</a:t>
            </a:r>
          </a:p>
        </p:txBody>
      </p:sp>
    </p:spTree>
    <p:extLst>
      <p:ext uri="{BB962C8B-B14F-4D97-AF65-F5344CB8AC3E}">
        <p14:creationId xmlns:p14="http://schemas.microsoft.com/office/powerpoint/2010/main" val="1164745025"/>
      </p:ext>
    </p:extLst>
  </p:cSld>
  <p:clrMapOvr>
    <a:masterClrMapping/>
  </p:clrMapOvr>
  <p:transition xmlns:p14="http://schemas.microsoft.com/office/powerpoint/2010/main"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Shape 434"/>
          <p:cNvSpPr txBox="1">
            <a:spLocks noGrp="1"/>
          </p:cNvSpPr>
          <p:nvPr>
            <p:ph type="title"/>
          </p:nvPr>
        </p:nvSpPr>
        <p:spPr>
          <a:xfrm>
            <a:off x="457200" y="49213"/>
            <a:ext cx="8229600" cy="12461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4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Clean Air Act is Working!</a:t>
            </a:r>
          </a:p>
        </p:txBody>
      </p:sp>
      <p:pic>
        <p:nvPicPr>
          <p:cNvPr id="435" name="Shape 4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07111" y="945930"/>
            <a:ext cx="6553185" cy="59120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32293175"/>
      </p:ext>
    </p:extLst>
  </p:cSld>
  <p:clrMapOvr>
    <a:masterClrMapping/>
  </p:clrMapOvr>
  <p:transition xmlns:p14="http://schemas.microsoft.com/office/powerpoint/2010/main"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6192" y="384831"/>
            <a:ext cx="812087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Control of Sulfur and Nitrogen Oxide Emissions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436192" y="1244285"/>
            <a:ext cx="826199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3200" dirty="0" smtClean="0"/>
              <a:t>Removal of sulfur dioxide from coal exhaust during combustion by </a:t>
            </a:r>
            <a:r>
              <a:rPr lang="en-US" sz="3200" u="sng" dirty="0" smtClean="0"/>
              <a:t>fluidized bed combustion. 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Heated calcium carbonate absorbs sulfur dioxide and produces calcium sulfate. </a:t>
            </a:r>
          </a:p>
          <a:p>
            <a:pPr marL="457200" indent="-457200">
              <a:buFont typeface="Arial"/>
              <a:buChar char="•"/>
            </a:pPr>
            <a:endParaRPr lang="en-US" sz="3200" dirty="0"/>
          </a:p>
          <a:p>
            <a:r>
              <a:rPr lang="en-US" sz="3200" dirty="0" smtClean="0"/>
              <a:t>Catalytic Converters: reduces nitrogen oxide and carbon monoxide emissions.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7868551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Shape 447"/>
          <p:cNvSpPr txBox="1">
            <a:spLocks noGrp="1"/>
          </p:cNvSpPr>
          <p:nvPr>
            <p:ph type="title"/>
          </p:nvPr>
        </p:nvSpPr>
        <p:spPr>
          <a:xfrm>
            <a:off x="0" y="-222250"/>
            <a:ext cx="9144000" cy="1200150"/>
          </a:xfrm>
          <a:prstGeom prst="rect">
            <a:avLst/>
          </a:prstGeom>
          <a:noFill/>
          <a:ln>
            <a:noFill/>
          </a:ln>
        </p:spPr>
        <p:txBody>
          <a:bodyPr lIns="91425" tIns="45700" rIns="13207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95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r>
              <a:rPr lang="en-US" sz="3950" b="0" i="0" u="sng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Fluidized Bed Combustion</a:t>
            </a:r>
            <a:r>
              <a:rPr lang="en-US" sz="395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 technology</a:t>
            </a:r>
          </a:p>
        </p:txBody>
      </p:sp>
      <p:sp>
        <p:nvSpPr>
          <p:cNvPr id="448" name="Shape 448"/>
          <p:cNvSpPr txBox="1">
            <a:spLocks noGrp="1"/>
          </p:cNvSpPr>
          <p:nvPr>
            <p:ph type="body" idx="1"/>
          </p:nvPr>
        </p:nvSpPr>
        <p:spPr>
          <a:xfrm>
            <a:off x="457200" y="889000"/>
            <a:ext cx="8229600" cy="2857499"/>
          </a:xfrm>
          <a:prstGeom prst="rect">
            <a:avLst/>
          </a:prstGeom>
          <a:noFill/>
          <a:ln>
            <a:noFill/>
          </a:ln>
        </p:spPr>
        <p:txBody>
          <a:bodyPr lIns="91425" tIns="45700" rIns="13207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Mix coal with limestone before burning to neutralize SO</a:t>
            </a:r>
            <a:r>
              <a:rPr lang="en-US" sz="32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before it is emitted </a:t>
            </a:r>
          </a:p>
        </p:txBody>
      </p:sp>
      <p:pic>
        <p:nvPicPr>
          <p:cNvPr id="449" name="Shape 44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12913" y="2286000"/>
            <a:ext cx="6248399" cy="38433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06972576"/>
      </p:ext>
    </p:extLst>
  </p:cSld>
  <p:clrMapOvr>
    <a:masterClrMapping/>
  </p:clrMapOvr>
  <p:transition xmlns:p14="http://schemas.microsoft.com/office/powerpoint/2010/main"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" name="Shape 4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14437" y="2247900"/>
            <a:ext cx="6496049" cy="4533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41" name="Shape 44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05011" y="254000"/>
            <a:ext cx="1973888" cy="1184332"/>
          </a:xfrm>
          <a:prstGeom prst="rect">
            <a:avLst/>
          </a:prstGeom>
          <a:noFill/>
          <a:ln>
            <a:noFill/>
          </a:ln>
        </p:spPr>
      </p:pic>
      <p:sp>
        <p:nvSpPr>
          <p:cNvPr id="442" name="Shape 442"/>
          <p:cNvSpPr txBox="1">
            <a:spLocks noGrp="1"/>
          </p:cNvSpPr>
          <p:nvPr>
            <p:ph type="title"/>
          </p:nvPr>
        </p:nvSpPr>
        <p:spPr>
          <a:xfrm>
            <a:off x="0" y="393700"/>
            <a:ext cx="7365999" cy="1778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95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Catalytic Converters</a:t>
            </a:r>
            <a:br>
              <a:rPr lang="en-US" sz="395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95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(reduce NO</a:t>
            </a:r>
            <a:r>
              <a:rPr lang="en-US" sz="395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r>
              <a:rPr lang="en-US" sz="395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from cars)</a:t>
            </a:r>
          </a:p>
        </p:txBody>
      </p:sp>
    </p:spTree>
    <p:extLst>
      <p:ext uri="{BB962C8B-B14F-4D97-AF65-F5344CB8AC3E}">
        <p14:creationId xmlns:p14="http://schemas.microsoft.com/office/powerpoint/2010/main" val="1724315184"/>
      </p:ext>
    </p:extLst>
  </p:cSld>
  <p:clrMapOvr>
    <a:masterClrMapping/>
  </p:clrMapOvr>
  <p:transition xmlns:p14="http://schemas.microsoft.com/office/powerpoint/2010/main"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6388" y="333520"/>
            <a:ext cx="8531406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Control of Particulate Matter</a:t>
            </a:r>
          </a:p>
          <a:p>
            <a:endParaRPr lang="en-US" sz="3200" dirty="0"/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Gravitational Settling. 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Fabric filters. 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err="1" smtClean="0"/>
              <a:t>Baghouse</a:t>
            </a:r>
            <a:r>
              <a:rPr lang="en-US" sz="3200" dirty="0" smtClean="0"/>
              <a:t> Filter: removes 100% of particulate matter. 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Electrostatic precipitators: electric charge can make particles coalesce so they can be removed. 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Scrubber: particles are scrubbed by water droplets. </a:t>
            </a:r>
          </a:p>
          <a:p>
            <a:r>
              <a:rPr lang="en-US" sz="3200" dirty="0" smtClean="0"/>
              <a:t>All require the use of more fuel and result in more carbon dioxide release. </a:t>
            </a:r>
          </a:p>
        </p:txBody>
      </p:sp>
    </p:spTree>
    <p:extLst>
      <p:ext uri="{BB962C8B-B14F-4D97-AF65-F5344CB8AC3E}">
        <p14:creationId xmlns:p14="http://schemas.microsoft.com/office/powerpoint/2010/main" val="42060918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26" name="Picture 2" descr="figure_15_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193" y="227051"/>
            <a:ext cx="8597024" cy="6895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58222" y="6235831"/>
            <a:ext cx="667132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The </a:t>
            </a:r>
            <a:r>
              <a:rPr lang="en-US" sz="3200" dirty="0" err="1" smtClean="0"/>
              <a:t>Baghouse</a:t>
            </a:r>
            <a:r>
              <a:rPr lang="en-US" sz="3200" dirty="0" smtClean="0"/>
              <a:t> Filter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984540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074" name="Picture 2" descr="figure_15_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598" y="263525"/>
            <a:ext cx="4106863" cy="659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7162" y="1164223"/>
            <a:ext cx="30689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Electrostatic Precipitator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94065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3559" y="359175"/>
            <a:ext cx="849291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Acid Deposition: Much Less of Problem Than it Used to Be</a:t>
            </a:r>
            <a:endParaRPr lang="en-US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461851" y="2129395"/>
            <a:ext cx="824916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3200" dirty="0" smtClean="0"/>
              <a:t>All rain is naturally acidic. 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AS CO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 reacts with water it lowers the pH from 7.0 to 5.6. 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Acid deposition refers to rain with a pH lower than 5.6. 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Anthropogenic as well as natural causes.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680935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Shape 461"/>
          <p:cNvSpPr txBox="1">
            <a:spLocks noGrp="1"/>
          </p:cNvSpPr>
          <p:nvPr>
            <p:ph type="title"/>
          </p:nvPr>
        </p:nvSpPr>
        <p:spPr>
          <a:xfrm>
            <a:off x="165100" y="184150"/>
            <a:ext cx="5257799" cy="15049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3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Controlling Particulate Matter</a:t>
            </a:r>
          </a:p>
        </p:txBody>
      </p:sp>
      <p:sp>
        <p:nvSpPr>
          <p:cNvPr id="462" name="Shape 462"/>
          <p:cNvSpPr/>
          <p:nvPr/>
        </p:nvSpPr>
        <p:spPr>
          <a:xfrm>
            <a:off x="489960" y="4914900"/>
            <a:ext cx="2362200" cy="15620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Without Electrostatic precipitator</a:t>
            </a:r>
          </a:p>
        </p:txBody>
      </p:sp>
      <p:pic>
        <p:nvPicPr>
          <p:cNvPr id="463" name="Shape 46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9960" y="1689100"/>
            <a:ext cx="2233612" cy="327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4" name="Shape 46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57862" y="379412"/>
            <a:ext cx="3157536" cy="609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465" name="Shape 46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297237" y="1638300"/>
            <a:ext cx="2460624" cy="3276600"/>
          </a:xfrm>
          <a:prstGeom prst="rect">
            <a:avLst/>
          </a:prstGeom>
          <a:noFill/>
          <a:ln>
            <a:noFill/>
          </a:ln>
        </p:spPr>
      </p:pic>
      <p:sp>
        <p:nvSpPr>
          <p:cNvPr id="466" name="Shape 466"/>
          <p:cNvSpPr/>
          <p:nvPr/>
        </p:nvSpPr>
        <p:spPr>
          <a:xfrm>
            <a:off x="3395662" y="4970462"/>
            <a:ext cx="2362200" cy="15620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With Electrostatic precipitator</a:t>
            </a:r>
          </a:p>
        </p:txBody>
      </p:sp>
      <p:cxnSp>
        <p:nvCxnSpPr>
          <p:cNvPr id="467" name="Shape 467"/>
          <p:cNvCxnSpPr/>
          <p:nvPr/>
        </p:nvCxnSpPr>
        <p:spPr>
          <a:xfrm>
            <a:off x="2910322" y="1638300"/>
            <a:ext cx="58160" cy="4787900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44994323"/>
      </p:ext>
    </p:extLst>
  </p:cSld>
  <p:clrMapOvr>
    <a:masterClrMapping/>
  </p:clrMapOvr>
  <p:transition xmlns:p14="http://schemas.microsoft.com/office/powerpoint/2010/main"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Shape 472"/>
          <p:cNvSpPr txBox="1">
            <a:spLocks noGrp="1"/>
          </p:cNvSpPr>
          <p:nvPr>
            <p:ph type="title"/>
          </p:nvPr>
        </p:nvSpPr>
        <p:spPr>
          <a:xfrm>
            <a:off x="-2411228" y="131064"/>
            <a:ext cx="8229600" cy="1200150"/>
          </a:xfrm>
          <a:prstGeom prst="rect">
            <a:avLst/>
          </a:prstGeom>
          <a:noFill/>
          <a:ln>
            <a:noFill/>
          </a:ln>
        </p:spPr>
        <p:txBody>
          <a:bodyPr lIns="91425" tIns="45700" rIns="13207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Scrubbers</a:t>
            </a:r>
          </a:p>
        </p:txBody>
      </p:sp>
      <p:sp>
        <p:nvSpPr>
          <p:cNvPr id="473" name="Shape 473"/>
          <p:cNvSpPr txBox="1">
            <a:spLocks noGrp="1"/>
          </p:cNvSpPr>
          <p:nvPr>
            <p:ph type="body" idx="1"/>
          </p:nvPr>
        </p:nvSpPr>
        <p:spPr>
          <a:xfrm>
            <a:off x="283029" y="1447800"/>
            <a:ext cx="3168316" cy="2696410"/>
          </a:xfrm>
          <a:prstGeom prst="rect">
            <a:avLst/>
          </a:prstGeom>
          <a:noFill/>
          <a:ln>
            <a:noFill/>
          </a:ln>
        </p:spPr>
        <p:txBody>
          <a:bodyPr lIns="91425" tIns="45700" rIns="13207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Capture PM in a “mist” after combustion</a:t>
            </a:r>
          </a:p>
        </p:txBody>
      </p:sp>
      <p:pic>
        <p:nvPicPr>
          <p:cNvPr id="474" name="Shape 47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03001" y="131064"/>
            <a:ext cx="6040997" cy="65958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45292491"/>
      </p:ext>
    </p:extLst>
  </p:cSld>
  <p:clrMapOvr>
    <a:masterClrMapping/>
  </p:clrMapOvr>
  <p:transition xmlns:p14="http://schemas.microsoft.com/office/powerpoint/2010/main"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Shape 479"/>
          <p:cNvSpPr txBox="1">
            <a:spLocks noGrp="1"/>
          </p:cNvSpPr>
          <p:nvPr>
            <p:ph type="title"/>
          </p:nvPr>
        </p:nvSpPr>
        <p:spPr>
          <a:xfrm>
            <a:off x="457200" y="8026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Permits for Pollution Control</a:t>
            </a:r>
          </a:p>
        </p:txBody>
      </p:sp>
      <p:sp>
        <p:nvSpPr>
          <p:cNvPr id="480" name="Shape 48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946588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27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Let’s turn the right to pollute into a commodity</a:t>
            </a:r>
          </a:p>
          <a:p>
            <a:pPr marL="342900" marR="0" lvl="0" indent="-170180" algn="l" rtl="0">
              <a:lnSpc>
                <a:spcPct val="80000"/>
              </a:lnSpc>
              <a:spcBef>
                <a:spcPts val="544"/>
              </a:spcBef>
              <a:buClr>
                <a:schemeClr val="dk1"/>
              </a:buClr>
              <a:buFont typeface="Calibri"/>
              <a:buNone/>
            </a:pPr>
            <a:endParaRPr sz="27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54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27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Set a number of allowances and buy and sell them in a free-market system</a:t>
            </a:r>
          </a:p>
          <a:p>
            <a:pPr marL="342900" marR="0" lvl="0" indent="-170180" algn="l" rtl="0">
              <a:lnSpc>
                <a:spcPct val="80000"/>
              </a:lnSpc>
              <a:spcBef>
                <a:spcPts val="544"/>
              </a:spcBef>
              <a:buClr>
                <a:schemeClr val="dk1"/>
              </a:buClr>
              <a:buFont typeface="Calibri"/>
              <a:buNone/>
            </a:pPr>
            <a:endParaRPr sz="27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54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27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</a:t>
            </a:r>
            <a:r>
              <a:rPr lang="en-US" sz="27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27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permit auction/trading: 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54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27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23.5 million tonnes → 10.3 million tonnes from 1982 to 2008</a:t>
            </a:r>
          </a:p>
        </p:txBody>
      </p:sp>
      <p:pic>
        <p:nvPicPr>
          <p:cNvPr id="481" name="Shape 48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88000" y="990600"/>
            <a:ext cx="3556000" cy="48767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91020070"/>
      </p:ext>
    </p:extLst>
  </p:cSld>
  <p:clrMapOvr>
    <a:masterClrMapping/>
  </p:clrMapOvr>
  <p:transition xmlns:p14="http://schemas.microsoft.com/office/powerpoint/2010/main"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0534" y="397658"/>
            <a:ext cx="819784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Smog Reduction </a:t>
            </a:r>
          </a:p>
          <a:p>
            <a:endParaRPr lang="en-US" sz="3200" dirty="0"/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Have to reduce primary pollutants (VOCs) because the presence of these leads to the production of Ozone(secondary pollutant) which is the main component of photochemical smog. </a:t>
            </a:r>
          </a:p>
          <a:p>
            <a:pPr marL="457200" indent="-457200">
              <a:buFont typeface="Arial"/>
              <a:buChar char="•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206068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Shape 51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Ozone</a:t>
            </a:r>
          </a:p>
        </p:txBody>
      </p:sp>
      <p:sp>
        <p:nvSpPr>
          <p:cNvPr id="519" name="Shape 51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Where is the “Ozone Hole”?</a:t>
            </a:r>
          </a:p>
          <a:p>
            <a:pPr marL="342900" marR="0" lvl="0" indent="-139700" algn="l" rtl="0">
              <a:spcBef>
                <a:spcPts val="640"/>
              </a:spcBef>
              <a:buClr>
                <a:schemeClr val="dk1"/>
              </a:buClr>
              <a:buFont typeface="Calibri"/>
              <a:buNone/>
            </a:pPr>
            <a:endParaRPr sz="3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64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effects does ozone depletion have?</a:t>
            </a:r>
          </a:p>
          <a:p>
            <a:pPr marL="342900" marR="0" lvl="0" indent="-139700" algn="l" rtl="0">
              <a:spcBef>
                <a:spcPts val="640"/>
              </a:spcBef>
              <a:buClr>
                <a:schemeClr val="dk1"/>
              </a:buClr>
              <a:buFont typeface="Calibri"/>
              <a:buNone/>
            </a:pPr>
            <a:endParaRPr sz="3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64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substances cause ozone depletion?</a:t>
            </a:r>
          </a:p>
          <a:p>
            <a:pPr marL="342900" marR="0" lvl="0" indent="-139700" algn="l" rtl="0">
              <a:spcBef>
                <a:spcPts val="640"/>
              </a:spcBef>
              <a:buClr>
                <a:schemeClr val="dk1"/>
              </a:buClr>
              <a:buFont typeface="Calibri"/>
              <a:buNone/>
            </a:pPr>
            <a:endParaRPr sz="3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64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Will the ozone layer recover?</a:t>
            </a:r>
          </a:p>
          <a:p>
            <a:pPr marL="342900" marR="0" lvl="0" indent="-139700" algn="l" rtl="0">
              <a:spcBef>
                <a:spcPts val="640"/>
              </a:spcBef>
              <a:buClr>
                <a:schemeClr val="dk1"/>
              </a:buClr>
              <a:buFont typeface="Calibri"/>
              <a:buNone/>
            </a:pPr>
            <a:endParaRPr sz="3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39700" algn="l" rtl="0">
              <a:spcBef>
                <a:spcPts val="640"/>
              </a:spcBef>
              <a:buClr>
                <a:schemeClr val="dk1"/>
              </a:buClr>
              <a:buFont typeface="Calibri"/>
              <a:buNone/>
            </a:pPr>
            <a:endParaRPr sz="3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60894575"/>
      </p:ext>
    </p:extLst>
  </p:cSld>
  <p:clrMapOvr>
    <a:masterClrMapping/>
  </p:clrMapOvr>
  <p:transition xmlns:p14="http://schemas.microsoft.com/office/powerpoint/2010/main"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Shape 52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endParaRPr sz="44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5" name="Shape 52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13970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endParaRPr sz="3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26" name="Shape 5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8300" y="177800"/>
            <a:ext cx="8407399" cy="64896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69440857"/>
      </p:ext>
    </p:extLst>
  </p:cSld>
  <p:clrMapOvr>
    <a:masterClrMapping/>
  </p:clrMapOvr>
  <p:transition xmlns:p14="http://schemas.microsoft.com/office/powerpoint/2010/main"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Shape 53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endParaRPr sz="44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2" name="Shape 53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623888" marR="0" lvl="0" indent="-141287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endParaRPr sz="3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33" name="Shape 5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9087" y="914400"/>
            <a:ext cx="8775700" cy="52196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79823905"/>
      </p:ext>
    </p:extLst>
  </p:cSld>
  <p:clrMapOvr>
    <a:masterClrMapping/>
  </p:clrMapOvr>
  <p:transition xmlns:p14="http://schemas.microsoft.com/office/powerpoint/2010/main"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Shape 538"/>
          <p:cNvSpPr txBox="1">
            <a:spLocks noGrp="1"/>
          </p:cNvSpPr>
          <p:nvPr>
            <p:ph type="title"/>
          </p:nvPr>
        </p:nvSpPr>
        <p:spPr>
          <a:xfrm>
            <a:off x="268032" y="-26576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Increased UV-so what?</a:t>
            </a:r>
          </a:p>
        </p:txBody>
      </p:sp>
      <p:sp>
        <p:nvSpPr>
          <p:cNvPr id="539" name="Shape 539"/>
          <p:cNvSpPr txBox="1">
            <a:spLocks noGrp="1"/>
          </p:cNvSpPr>
          <p:nvPr>
            <p:ph type="body" idx="1"/>
          </p:nvPr>
        </p:nvSpPr>
        <p:spPr>
          <a:xfrm>
            <a:off x="-100267" y="996300"/>
            <a:ext cx="6680434" cy="340190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623888" marR="0" lvl="0" indent="-344488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✓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marine phytoplankton </a:t>
            </a:r>
            <a:r>
              <a:rPr lang="en-US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(food webs)</a:t>
            </a:r>
          </a:p>
          <a:p>
            <a:pPr marL="623888" marR="0" lvl="0" indent="-344488" algn="l" rtl="0">
              <a:spcBef>
                <a:spcPts val="640"/>
              </a:spcBef>
              <a:buClr>
                <a:schemeClr val="dk1"/>
              </a:buClr>
              <a:buSzPct val="100000"/>
              <a:buFont typeface="Calibri"/>
              <a:buChar char="✓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amphibian populations</a:t>
            </a:r>
          </a:p>
          <a:p>
            <a:pPr marL="623888" marR="0" lvl="0" indent="-344488" algn="l" rtl="0">
              <a:spcBef>
                <a:spcPts val="640"/>
              </a:spcBef>
              <a:buClr>
                <a:schemeClr val="dk1"/>
              </a:buClr>
              <a:buSzPct val="100000"/>
              <a:buFont typeface="Calibri"/>
              <a:buChar char="✓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skin cancer (melanoma)</a:t>
            </a:r>
          </a:p>
          <a:p>
            <a:pPr marL="623888" marR="0" lvl="0" indent="-344488" algn="l" rtl="0">
              <a:spcBef>
                <a:spcPts val="640"/>
              </a:spcBef>
              <a:buClr>
                <a:schemeClr val="dk1"/>
              </a:buClr>
              <a:buSzPct val="100000"/>
              <a:buFont typeface="Calibri"/>
              <a:buChar char="✓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Cataracts</a:t>
            </a:r>
          </a:p>
          <a:p>
            <a:pPr marL="623888" marR="0" lvl="0" indent="-344488" algn="l" rtl="0">
              <a:spcBef>
                <a:spcPts val="640"/>
              </a:spcBef>
              <a:buClr>
                <a:schemeClr val="dk1"/>
              </a:buClr>
              <a:buSzPct val="100000"/>
              <a:buFont typeface="Calibri"/>
              <a:buChar char="✓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damage to crops &amp; forests</a:t>
            </a:r>
          </a:p>
        </p:txBody>
      </p:sp>
      <p:pic>
        <p:nvPicPr>
          <p:cNvPr id="540" name="Shape 5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37085" y="-38827"/>
            <a:ext cx="2006914" cy="2871655"/>
          </a:xfrm>
          <a:prstGeom prst="rect">
            <a:avLst/>
          </a:prstGeom>
          <a:noFill/>
          <a:ln>
            <a:noFill/>
          </a:ln>
        </p:spPr>
      </p:pic>
      <p:pic>
        <p:nvPicPr>
          <p:cNvPr id="541" name="Shape 54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12551" y="3116536"/>
            <a:ext cx="5167161" cy="3517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2" name="Shape 54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83412" y="4398207"/>
            <a:ext cx="3809999" cy="3149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65021599"/>
      </p:ext>
    </p:extLst>
  </p:cSld>
  <p:clrMapOvr>
    <a:masterClrMapping/>
  </p:clrMapOvr>
  <p:transition xmlns:p14="http://schemas.microsoft.com/office/powerpoint/2010/main" spd="slow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3559" y="307864"/>
            <a:ext cx="853140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Stratospheric Ozone Layer: Protection from Ultraviolet and Solar Radiation</a:t>
            </a:r>
            <a:endParaRPr lang="en-US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423363" y="2719469"/>
            <a:ext cx="8338969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Benefit of Stratospheric </a:t>
            </a:r>
            <a:r>
              <a:rPr lang="en-US" sz="3200" dirty="0" smtClean="0"/>
              <a:t>Ozone</a:t>
            </a:r>
          </a:p>
          <a:p>
            <a:endParaRPr lang="en-US" sz="3200" dirty="0"/>
          </a:p>
          <a:p>
            <a:r>
              <a:rPr lang="en-US" sz="3200" dirty="0" smtClean="0"/>
              <a:t>UV spectrum: UV-A, UV-B, and UV-C</a:t>
            </a:r>
          </a:p>
          <a:p>
            <a:r>
              <a:rPr lang="en-US" sz="3200" dirty="0" smtClean="0"/>
              <a:t>UV-A: passes through atmosphere and possibly initiates skin cancer. </a:t>
            </a:r>
          </a:p>
          <a:p>
            <a:r>
              <a:rPr lang="en-US" sz="3200" dirty="0" smtClean="0"/>
              <a:t>UV-B, UV-C: can cause cancer but are absorbed by ozone. </a:t>
            </a:r>
            <a:endParaRPr lang="en-US" sz="3200" dirty="0" smtClean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661835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8228" y="285378"/>
            <a:ext cx="8815772" cy="5837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UV-C Radiation breaks bonds holding together the oxygen molecule: </a:t>
            </a:r>
          </a:p>
          <a:p>
            <a:endParaRPr lang="en-US" sz="3200" dirty="0"/>
          </a:p>
          <a:p>
            <a:r>
              <a:rPr lang="en-US" sz="3200" dirty="0" smtClean="0"/>
              <a:t>O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 + UV-C -----</a:t>
            </a:r>
            <a:r>
              <a:rPr lang="en-US" sz="3200" dirty="0" smtClean="0">
                <a:sym typeface="Wingdings"/>
              </a:rPr>
              <a:t>  2O</a:t>
            </a:r>
          </a:p>
          <a:p>
            <a:endParaRPr lang="en-US" sz="3200" dirty="0">
              <a:sym typeface="Wingdings"/>
            </a:endParaRPr>
          </a:p>
          <a:p>
            <a:r>
              <a:rPr lang="en-US" sz="3200" dirty="0" smtClean="0">
                <a:sym typeface="Wingdings"/>
              </a:rPr>
              <a:t>O</a:t>
            </a:r>
            <a:r>
              <a:rPr lang="en-US" sz="3200" baseline="-25000" dirty="0" smtClean="0">
                <a:sym typeface="Wingdings"/>
              </a:rPr>
              <a:t>2 </a:t>
            </a:r>
            <a:r>
              <a:rPr lang="en-US" sz="3200" dirty="0" smtClean="0">
                <a:sym typeface="Wingdings"/>
              </a:rPr>
              <a:t>+ O --------- O</a:t>
            </a:r>
            <a:r>
              <a:rPr lang="en-US" sz="3200" baseline="-25000" dirty="0" smtClean="0">
                <a:sym typeface="Wingdings"/>
              </a:rPr>
              <a:t>3</a:t>
            </a:r>
          </a:p>
          <a:p>
            <a:endParaRPr lang="en-US" sz="3200" baseline="-25000" dirty="0">
              <a:sym typeface="Wingdings"/>
            </a:endParaRPr>
          </a:p>
          <a:p>
            <a:r>
              <a:rPr lang="en-US" sz="3200" dirty="0" smtClean="0">
                <a:sym typeface="Wingdings"/>
              </a:rPr>
              <a:t>O</a:t>
            </a:r>
            <a:r>
              <a:rPr lang="en-US" sz="3200" baseline="-25000" dirty="0" smtClean="0">
                <a:sym typeface="Wingdings"/>
              </a:rPr>
              <a:t>3</a:t>
            </a:r>
            <a:r>
              <a:rPr lang="en-US" sz="3200" dirty="0" smtClean="0">
                <a:sym typeface="Wingdings"/>
              </a:rPr>
              <a:t> + UV-B or UV-C --- O</a:t>
            </a:r>
            <a:r>
              <a:rPr lang="en-US" sz="3200" baseline="-25000" dirty="0" smtClean="0">
                <a:sym typeface="Wingdings"/>
              </a:rPr>
              <a:t>2 </a:t>
            </a:r>
            <a:r>
              <a:rPr lang="en-US" sz="3200" dirty="0" smtClean="0">
                <a:sym typeface="Wingdings"/>
              </a:rPr>
              <a:t>and O</a:t>
            </a:r>
          </a:p>
          <a:p>
            <a:endParaRPr lang="en-US" sz="3200" dirty="0">
              <a:sym typeface="Wingdings"/>
            </a:endParaRPr>
          </a:p>
          <a:p>
            <a:r>
              <a:rPr lang="en-US" sz="3200" dirty="0" smtClean="0">
                <a:sym typeface="Wingdings"/>
              </a:rPr>
              <a:t>Ozone the only one to absorb UV-B</a:t>
            </a:r>
          </a:p>
          <a:p>
            <a:endParaRPr lang="en-US" sz="3200" dirty="0">
              <a:sym typeface="Wingdings"/>
            </a:endParaRPr>
          </a:p>
          <a:p>
            <a:r>
              <a:rPr lang="en-US" sz="3200" dirty="0" smtClean="0">
                <a:sym typeface="Wingdings"/>
              </a:rPr>
              <a:t>Remember this is all in the stratosphere!!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157181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Shape 39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4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How Acid Deposition Develops</a:t>
            </a:r>
          </a:p>
        </p:txBody>
      </p:sp>
      <p:pic>
        <p:nvPicPr>
          <p:cNvPr id="391" name="Shape 39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3212" y="1973263"/>
            <a:ext cx="8535987" cy="42370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60809590"/>
      </p:ext>
    </p:extLst>
  </p:cSld>
  <p:clrMapOvr>
    <a:masterClrMapping/>
  </p:clrMapOvr>
  <p:transition xmlns:p14="http://schemas.microsoft.com/office/powerpoint/2010/main" spd="slow">
    <p:cut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6769" y="313916"/>
            <a:ext cx="8476842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Chlorofluorocarbons (CFCs): come from aerosols, refrigeration, air conditioning, making </a:t>
            </a:r>
            <a:r>
              <a:rPr lang="en-US" sz="3200" dirty="0"/>
              <a:t>S</a:t>
            </a:r>
            <a:r>
              <a:rPr lang="en-US" sz="3200" dirty="0" smtClean="0"/>
              <a:t>tyrofoam, etc. </a:t>
            </a:r>
          </a:p>
          <a:p>
            <a:endParaRPr lang="en-US" sz="3200" dirty="0"/>
          </a:p>
          <a:p>
            <a:r>
              <a:rPr lang="en-US" sz="3200" dirty="0" smtClean="0"/>
              <a:t>O</a:t>
            </a:r>
            <a:r>
              <a:rPr lang="en-US" sz="3200" baseline="-25000" dirty="0" smtClean="0"/>
              <a:t>3</a:t>
            </a:r>
            <a:r>
              <a:rPr lang="en-US" sz="3200" dirty="0" smtClean="0"/>
              <a:t> + </a:t>
            </a:r>
            <a:r>
              <a:rPr lang="en-US" sz="3200" dirty="0" err="1" smtClean="0"/>
              <a:t>Cl</a:t>
            </a:r>
            <a:r>
              <a:rPr lang="en-US" sz="3200" dirty="0" smtClean="0"/>
              <a:t> -------</a:t>
            </a:r>
            <a:r>
              <a:rPr lang="en-US" sz="3200" dirty="0" smtClean="0">
                <a:sym typeface="Wingdings"/>
              </a:rPr>
              <a:t> CIO + O</a:t>
            </a:r>
            <a:r>
              <a:rPr lang="en-US" sz="3200" baseline="-25000" dirty="0" smtClean="0">
                <a:sym typeface="Wingdings"/>
              </a:rPr>
              <a:t>2</a:t>
            </a:r>
          </a:p>
          <a:p>
            <a:endParaRPr lang="en-US" sz="3200" baseline="-25000" dirty="0">
              <a:sym typeface="Wingdings"/>
            </a:endParaRPr>
          </a:p>
          <a:p>
            <a:r>
              <a:rPr lang="en-US" sz="3200" dirty="0" err="1" smtClean="0">
                <a:sym typeface="Wingdings"/>
              </a:rPr>
              <a:t>ClO</a:t>
            </a:r>
            <a:r>
              <a:rPr lang="en-US" sz="3200" dirty="0" smtClean="0">
                <a:sym typeface="Wingdings"/>
              </a:rPr>
              <a:t> + O ------ </a:t>
            </a:r>
            <a:r>
              <a:rPr lang="en-US" sz="3200" dirty="0" err="1" smtClean="0">
                <a:sym typeface="Wingdings"/>
              </a:rPr>
              <a:t>Cl</a:t>
            </a:r>
            <a:r>
              <a:rPr lang="en-US" sz="3200" dirty="0" smtClean="0">
                <a:sym typeface="Wingdings"/>
              </a:rPr>
              <a:t> +O</a:t>
            </a:r>
            <a:r>
              <a:rPr lang="en-US" sz="3200" baseline="-25000" dirty="0" smtClean="0">
                <a:sym typeface="Wingdings"/>
              </a:rPr>
              <a:t>2</a:t>
            </a:r>
          </a:p>
          <a:p>
            <a:endParaRPr lang="en-US" sz="3200" baseline="-25000" dirty="0">
              <a:sym typeface="Wingdings"/>
            </a:endParaRPr>
          </a:p>
          <a:p>
            <a:r>
              <a:rPr lang="en-US" sz="3200" baseline="-25000" dirty="0" smtClean="0">
                <a:sym typeface="Wingdings"/>
              </a:rPr>
              <a:t> </a:t>
            </a:r>
            <a:r>
              <a:rPr lang="en-US" sz="3200" dirty="0" smtClean="0">
                <a:sym typeface="Wingdings"/>
              </a:rPr>
              <a:t>Ends up: </a:t>
            </a:r>
          </a:p>
          <a:p>
            <a:endParaRPr lang="en-US" sz="3200" dirty="0">
              <a:sym typeface="Wingdings"/>
            </a:endParaRPr>
          </a:p>
          <a:p>
            <a:r>
              <a:rPr lang="en-US" sz="3200" dirty="0" smtClean="0">
                <a:sym typeface="Wingdings"/>
              </a:rPr>
              <a:t>O</a:t>
            </a:r>
            <a:r>
              <a:rPr lang="en-US" sz="3200" baseline="-25000" dirty="0" smtClean="0">
                <a:sym typeface="Wingdings"/>
              </a:rPr>
              <a:t>3</a:t>
            </a:r>
            <a:r>
              <a:rPr lang="en-US" sz="3200" dirty="0" smtClean="0">
                <a:sym typeface="Wingdings"/>
              </a:rPr>
              <a:t> + O ---- 2O</a:t>
            </a:r>
            <a:r>
              <a:rPr lang="en-US" sz="3200" baseline="-25000" dirty="0" smtClean="0">
                <a:sym typeface="Wingdings"/>
              </a:rPr>
              <a:t>2</a:t>
            </a:r>
          </a:p>
          <a:p>
            <a:endParaRPr lang="en-US" sz="3200" baseline="-25000" dirty="0">
              <a:sym typeface="Wingdings"/>
            </a:endParaRPr>
          </a:p>
          <a:p>
            <a:r>
              <a:rPr lang="en-US" sz="3200" dirty="0" smtClean="0">
                <a:sym typeface="Wingdings"/>
              </a:rPr>
              <a:t>Chlorine can catalyze many (100,000) ozone molecules before it leaves the stratosphere.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441092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2394" y="356723"/>
            <a:ext cx="831986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3200" dirty="0" smtClean="0"/>
              <a:t>Nitrogen oxides, bromines, and carbon </a:t>
            </a:r>
            <a:r>
              <a:rPr lang="en-US" sz="3200" dirty="0" err="1" smtClean="0"/>
              <a:t>tetrachlorides</a:t>
            </a:r>
            <a:r>
              <a:rPr lang="en-US" sz="3200" dirty="0" smtClean="0"/>
              <a:t> can are anthropocentric compounds that can destroy stratospheric ozone.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5774574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2290" y="485143"/>
            <a:ext cx="8077259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Depletion of the Ozone Layer</a:t>
            </a:r>
          </a:p>
          <a:p>
            <a:endParaRPr lang="en-US" sz="3200" dirty="0"/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Noticed in the mid-1980s that the ozone over Antarctica and the Artic was depleting. 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This Ozone hole was seasonal: August through November in the Southern Hemisphere (Antarctica). </a:t>
            </a:r>
          </a:p>
          <a:p>
            <a:pPr marL="457200" indent="-457200">
              <a:buFont typeface="Arial"/>
              <a:buChar char="•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1326767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2394" y="470874"/>
            <a:ext cx="8248509" cy="5016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Efforts to Reduce Ozone Depletion</a:t>
            </a:r>
          </a:p>
          <a:p>
            <a:endParaRPr lang="en-US" sz="3200" dirty="0"/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1987 Montreal Protocol on Substances that Deplete the Ozone Layer. 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Goal was to decrease the CFCs.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Slow process but has been proven to be successful. 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Number of skin cancers should decrease as well. </a:t>
            </a:r>
          </a:p>
          <a:p>
            <a:pPr marL="457200" indent="-457200">
              <a:buFont typeface="Arial"/>
              <a:buChar char="•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5237224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5311" y="328185"/>
            <a:ext cx="82485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Indoor Air Pollution</a:t>
            </a:r>
            <a:endParaRPr lang="en-US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542290" y="1426892"/>
            <a:ext cx="8091530" cy="5016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3200" dirty="0" smtClean="0"/>
              <a:t>Causes more deaths every year compared to outdoor air pollution. </a:t>
            </a:r>
          </a:p>
          <a:p>
            <a:endParaRPr lang="en-US" sz="3200" dirty="0"/>
          </a:p>
          <a:p>
            <a:r>
              <a:rPr lang="en-US" sz="3200" dirty="0" smtClean="0"/>
              <a:t>Developing Countries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Cooking and heating homes with biomass, coal, and little ventilation. 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Increases risk of acute respiratory infections, pneumonia, bronchitis, and cancer. 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Results in 1.6 million deaths per year, 56% occur among children less than 5 </a:t>
            </a:r>
            <a:r>
              <a:rPr lang="en-US" sz="3200" dirty="0" err="1" smtClean="0"/>
              <a:t>yrs</a:t>
            </a:r>
            <a:r>
              <a:rPr lang="en-US" sz="3200" dirty="0" smtClean="0"/>
              <a:t> old. </a:t>
            </a:r>
          </a:p>
        </p:txBody>
      </p:sp>
    </p:spTree>
    <p:extLst>
      <p:ext uri="{BB962C8B-B14F-4D97-AF65-F5344CB8AC3E}">
        <p14:creationId xmlns:p14="http://schemas.microsoft.com/office/powerpoint/2010/main" val="349705931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Shape 49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95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Developing Nations’ Indoor Air Pollution:</a:t>
            </a:r>
          </a:p>
        </p:txBody>
      </p:sp>
      <p:sp>
        <p:nvSpPr>
          <p:cNvPr id="494" name="Shape 49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219648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Wood, Dung, Coal to heat and cook</a:t>
            </a:r>
          </a:p>
          <a:p>
            <a:pPr marL="342900" marR="0" lvl="0" indent="-342900" algn="l" rtl="0">
              <a:spcBef>
                <a:spcPts val="64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Women &amp; Children at risk</a:t>
            </a:r>
          </a:p>
          <a:p>
            <a:pPr marL="342900" marR="0" lvl="0" indent="-342900" algn="l" rtl="0">
              <a:spcBef>
                <a:spcPts val="64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PM &amp; CO pollutants</a:t>
            </a:r>
          </a:p>
        </p:txBody>
      </p:sp>
      <p:pic>
        <p:nvPicPr>
          <p:cNvPr id="495" name="Shape 49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20776" y="2220375"/>
            <a:ext cx="3723222" cy="3723222"/>
          </a:xfrm>
          <a:prstGeom prst="rect">
            <a:avLst/>
          </a:prstGeom>
          <a:noFill/>
          <a:ln>
            <a:noFill/>
          </a:ln>
        </p:spPr>
      </p:pic>
      <p:pic>
        <p:nvPicPr>
          <p:cNvPr id="496" name="Shape 49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8945" y="3429000"/>
            <a:ext cx="4572000" cy="3429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45936123"/>
      </p:ext>
    </p:extLst>
  </p:cSld>
  <p:clrMapOvr>
    <a:masterClrMapping/>
  </p:clrMapOvr>
  <p:transition xmlns:p14="http://schemas.microsoft.com/office/powerpoint/2010/main" spd="slow">
    <p:cut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Shape 50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Indoor Air and Developing Nations</a:t>
            </a:r>
          </a:p>
        </p:txBody>
      </p:sp>
      <p:pic>
        <p:nvPicPr>
          <p:cNvPr id="502" name="Shape 50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25450" y="1610001"/>
            <a:ext cx="7225585" cy="46588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59728417"/>
      </p:ext>
    </p:extLst>
  </p:cSld>
  <p:clrMapOvr>
    <a:masterClrMapping/>
  </p:clrMapOvr>
  <p:transition xmlns:p14="http://schemas.microsoft.com/office/powerpoint/2010/main" spd="slow">
    <p:cut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5311" y="356723"/>
            <a:ext cx="833413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Developed Countries</a:t>
            </a:r>
          </a:p>
          <a:p>
            <a:endParaRPr lang="en-US" sz="3200" dirty="0"/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People spend a lot of time in their homes. 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Homes are more tightly insulated. 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More materials made out of plastics and oils.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5886331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Shape 513"/>
          <p:cNvSpPr/>
          <p:nvPr/>
        </p:nvSpPr>
        <p:spPr>
          <a:xfrm>
            <a:off x="0" y="374072"/>
            <a:ext cx="8707581" cy="594359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623888" marR="0" lvl="0" indent="-306387" algn="l" rtl="0">
              <a:spcBef>
                <a:spcPts val="0"/>
              </a:spcBef>
              <a:buClr>
                <a:schemeClr val="dk1"/>
              </a:buClr>
              <a:buSzPct val="66000"/>
              <a:buFont typeface="Arial"/>
              <a:buChar char="•"/>
            </a:pPr>
            <a:r>
              <a:rPr lang="en-US" sz="2200" b="1" i="0" u="sng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Most common indoor air pollutants in Developed Countries</a:t>
            </a:r>
            <a:r>
              <a:rPr lang="en-US" sz="22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</a:p>
          <a:p>
            <a:pPr marL="1017588" marR="0" lvl="1" indent="-306388" algn="l" rtl="0">
              <a:spcBef>
                <a:spcPts val="2100"/>
              </a:spcBef>
              <a:buClr>
                <a:schemeClr val="dk1"/>
              </a:buClr>
              <a:buSzPct val="66000"/>
              <a:buFont typeface="Arial"/>
              <a:buChar char="•"/>
            </a:pPr>
            <a:r>
              <a:rPr lang="en-US" sz="22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Radon (product of Uranium decay; enters basements) </a:t>
            </a:r>
          </a:p>
          <a:p>
            <a:pPr marL="1017588" marR="0" lvl="1" indent="-306388" algn="l" rtl="0">
              <a:spcBef>
                <a:spcPts val="2100"/>
              </a:spcBef>
              <a:buClr>
                <a:schemeClr val="dk1"/>
              </a:buClr>
              <a:buSzPct val="66000"/>
              <a:buFont typeface="Arial"/>
              <a:buChar char="•"/>
            </a:pPr>
            <a:r>
              <a:rPr lang="en-US" sz="22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cigarette smoke</a:t>
            </a:r>
          </a:p>
          <a:p>
            <a:pPr marL="1017588" marR="0" lvl="1" indent="-306388" algn="l" rtl="0">
              <a:spcBef>
                <a:spcPts val="2100"/>
              </a:spcBef>
              <a:buClr>
                <a:schemeClr val="dk1"/>
              </a:buClr>
              <a:buSzPct val="66000"/>
              <a:buFont typeface="Arial"/>
              <a:buChar char="•"/>
            </a:pPr>
            <a:r>
              <a:rPr lang="en-US" sz="22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carbon monoxide </a:t>
            </a:r>
          </a:p>
          <a:p>
            <a:pPr marL="1017588" marR="0" lvl="1" indent="-306388" algn="l" rtl="0">
              <a:spcBef>
                <a:spcPts val="2100"/>
              </a:spcBef>
              <a:buClr>
                <a:schemeClr val="dk1"/>
              </a:buClr>
              <a:buSzPct val="66000"/>
              <a:buFont typeface="Arial"/>
              <a:buChar char="•"/>
            </a:pPr>
            <a:r>
              <a:rPr lang="en-US" sz="22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nitrogen dioxide</a:t>
            </a:r>
          </a:p>
          <a:p>
            <a:pPr marL="1017588" marR="0" lvl="1" indent="-306388" algn="l" rtl="0">
              <a:spcBef>
                <a:spcPts val="2100"/>
              </a:spcBef>
              <a:buClr>
                <a:schemeClr val="dk1"/>
              </a:buClr>
              <a:buSzPct val="66000"/>
              <a:buFont typeface="Arial"/>
              <a:buChar char="•"/>
            </a:pPr>
            <a:r>
              <a:rPr lang="en-US" sz="22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formaldehyde (a VOC from glues and furniture)</a:t>
            </a:r>
          </a:p>
          <a:p>
            <a:pPr marL="1017588" marR="0" lvl="1" indent="-306388" algn="l" rtl="0">
              <a:spcBef>
                <a:spcPts val="2100"/>
              </a:spcBef>
              <a:buClr>
                <a:schemeClr val="dk1"/>
              </a:buClr>
              <a:buSzPct val="66000"/>
              <a:buFont typeface="Arial"/>
              <a:buChar char="•"/>
            </a:pPr>
            <a:r>
              <a:rPr lang="en-US" sz="22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pesticides</a:t>
            </a:r>
          </a:p>
          <a:p>
            <a:pPr marL="1017588" marR="0" lvl="1" indent="-306388" algn="l" rtl="0">
              <a:spcBef>
                <a:spcPts val="2100"/>
              </a:spcBef>
              <a:buClr>
                <a:schemeClr val="dk1"/>
              </a:buClr>
              <a:buSzPct val="66000"/>
              <a:buFont typeface="Arial"/>
              <a:buChar char="•"/>
            </a:pPr>
            <a:r>
              <a:rPr lang="en-US" sz="22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lead</a:t>
            </a:r>
          </a:p>
          <a:p>
            <a:pPr marL="1017588" marR="0" lvl="1" indent="-306388" algn="l" rtl="0">
              <a:spcBef>
                <a:spcPts val="2100"/>
              </a:spcBef>
              <a:buClr>
                <a:schemeClr val="dk1"/>
              </a:buClr>
              <a:buSzPct val="66000"/>
              <a:buFont typeface="Arial"/>
              <a:buChar char="•"/>
            </a:pPr>
            <a:r>
              <a:rPr lang="en-US" sz="22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cleaning solvents</a:t>
            </a:r>
          </a:p>
          <a:p>
            <a:pPr marL="1017588" marR="0" lvl="1" indent="-306388" algn="l" rtl="0">
              <a:spcBef>
                <a:spcPts val="2100"/>
              </a:spcBef>
              <a:buClr>
                <a:schemeClr val="dk1"/>
              </a:buClr>
              <a:buSzPct val="66000"/>
              <a:buFont typeface="Arial"/>
              <a:buChar char="•"/>
            </a:pPr>
            <a:r>
              <a:rPr lang="en-US" sz="22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ozone and asbestos </a:t>
            </a:r>
          </a:p>
        </p:txBody>
      </p:sp>
    </p:spTree>
    <p:extLst>
      <p:ext uri="{BB962C8B-B14F-4D97-AF65-F5344CB8AC3E}">
        <p14:creationId xmlns:p14="http://schemas.microsoft.com/office/powerpoint/2010/main" val="1248164367"/>
      </p:ext>
    </p:extLst>
  </p:cSld>
  <p:clrMapOvr>
    <a:masterClrMapping/>
  </p:clrMapOvr>
  <p:transition xmlns:p14="http://schemas.microsoft.com/office/powerpoint/2010/main" spd="slow">
    <p:cut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9582" y="399530"/>
            <a:ext cx="8362675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Asbestos</a:t>
            </a:r>
          </a:p>
          <a:p>
            <a:endParaRPr lang="en-US" sz="3200" dirty="0"/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Long, thin, fibrous, silicate mineral with insulating properties. 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Can cause lung cancer and respiratory diseases. </a:t>
            </a:r>
            <a:endParaRPr lang="en-US" sz="3200" dirty="0"/>
          </a:p>
          <a:p>
            <a:pPr marL="457200" indent="-457200">
              <a:buFont typeface="Arial"/>
              <a:buChar char="•"/>
            </a:pPr>
            <a:endParaRPr lang="en-US" sz="3200" dirty="0" smtClean="0"/>
          </a:p>
          <a:p>
            <a:r>
              <a:rPr lang="en-US" sz="3200" dirty="0" smtClean="0"/>
              <a:t>Carbon Monoxide</a:t>
            </a:r>
          </a:p>
          <a:p>
            <a:endParaRPr lang="en-US" sz="3200" dirty="0"/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Malfunction of gas heaters. 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Colorless, odorless. 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Binds to hemoglobin better than oxygen, causes death. </a:t>
            </a:r>
          </a:p>
        </p:txBody>
      </p:sp>
    </p:spTree>
    <p:extLst>
      <p:ext uri="{BB962C8B-B14F-4D97-AF65-F5344CB8AC3E}">
        <p14:creationId xmlns:p14="http://schemas.microsoft.com/office/powerpoint/2010/main" val="41218268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78" name="Picture 2" descr="figure_15_0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47800"/>
            <a:ext cx="8531225" cy="3735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02048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0726" y="399531"/>
            <a:ext cx="769194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Radon</a:t>
            </a:r>
          </a:p>
          <a:p>
            <a:endParaRPr lang="en-US" sz="3200" dirty="0"/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Radon-222 is a radioactive gas that occurs from the decay of uranium. 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Occurs in granite and underlying bedrock. 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Can attach to dust particles. 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2</a:t>
            </a:r>
            <a:r>
              <a:rPr lang="en-US" sz="3200" baseline="30000" dirty="0" smtClean="0"/>
              <a:t>nd</a:t>
            </a:r>
            <a:r>
              <a:rPr lang="en-US" sz="3200" dirty="0" smtClean="0"/>
              <a:t> leading cause of lung cancer. </a:t>
            </a:r>
          </a:p>
          <a:p>
            <a:pPr marL="457200" indent="-457200">
              <a:buFont typeface="Arial"/>
              <a:buChar char="•"/>
            </a:pPr>
            <a:endParaRPr lang="en-US" sz="3200" dirty="0" smtClean="0"/>
          </a:p>
          <a:p>
            <a:pPr marL="457200" indent="-457200">
              <a:buFont typeface="Arial"/>
              <a:buChar char="•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9454528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8123" y="399530"/>
            <a:ext cx="8177155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VOCS in Home Products</a:t>
            </a:r>
          </a:p>
          <a:p>
            <a:endParaRPr lang="en-US" sz="3200" dirty="0"/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Found in glues and paints. 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Formaldehyde found in carpets and cabinets. 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Detergents, dry cleaning fluids, deodorizers, and solvents contain VOCS are harmful if inhaled. 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08287916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6560" y="513681"/>
            <a:ext cx="796309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Sick Building Syndrome</a:t>
            </a:r>
          </a:p>
          <a:p>
            <a:endParaRPr lang="en-US" sz="3200" dirty="0"/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Newer buildings are sealed to prevent energy loss in heating and air conditioning. 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New buildings often contain synthetic materials, glues, or solvents that have not completely aired out. </a:t>
            </a:r>
          </a:p>
          <a:p>
            <a:pPr marL="457200" indent="-457200">
              <a:buFont typeface="Arial"/>
              <a:buChar char="•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15285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3559" y="282209"/>
            <a:ext cx="854423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How Acid Deposition Forms and Travels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474680" y="1058408"/>
            <a:ext cx="840311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3200" dirty="0" smtClean="0"/>
              <a:t>Nitrogen oxides and sulfur dioxides(primary pollutants) are released into the air. </a:t>
            </a:r>
            <a:endParaRPr lang="en-US" sz="3200" dirty="0" smtClean="0"/>
          </a:p>
          <a:p>
            <a:endParaRPr lang="en-US" sz="3200" dirty="0" smtClean="0"/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With water and oxygen they are transformed into secondary pollutants nitric acid and sulfuric acid. </a:t>
            </a:r>
            <a:endParaRPr lang="en-US" sz="3200" dirty="0" smtClean="0"/>
          </a:p>
          <a:p>
            <a:endParaRPr lang="en-US" sz="3200" dirty="0" smtClean="0"/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These break down further producing nitrate, sulfate and other inorganic pollutants.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565096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7705" y="269381"/>
            <a:ext cx="823633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3200" dirty="0" smtClean="0"/>
              <a:t>Pollutants may travel several thousand kilometers. </a:t>
            </a:r>
            <a:endParaRPr lang="en-US" sz="3200" dirty="0" smtClean="0"/>
          </a:p>
          <a:p>
            <a:endParaRPr lang="en-US" sz="3200" dirty="0" smtClean="0"/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Eventually washed out and deposited. </a:t>
            </a:r>
            <a:endParaRPr lang="en-US" sz="3200" dirty="0" smtClean="0"/>
          </a:p>
          <a:p>
            <a:endParaRPr lang="en-US" sz="3200" dirty="0" smtClean="0"/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Has reduced since the Clean Air Act of 1970. </a:t>
            </a:r>
          </a:p>
          <a:p>
            <a:pPr marL="457200" indent="-457200">
              <a:buFont typeface="Arial"/>
              <a:buChar char="•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781895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7509" y="346347"/>
            <a:ext cx="82235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Effects of Acid Deposition</a:t>
            </a:r>
            <a:endParaRPr lang="en-US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487509" y="1552150"/>
            <a:ext cx="822350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3200" dirty="0" smtClean="0"/>
              <a:t>Greatly effects aquatic ecosystems. 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Decreases species biodiversity. 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Can lead to mobilization of metals. 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Can effect food sources. 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Does not really effect humans directly. 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Can effect human built structures.</a:t>
            </a:r>
          </a:p>
          <a:p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19971773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Shape 39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Effects of Acid Deposition</a:t>
            </a:r>
          </a:p>
        </p:txBody>
      </p:sp>
      <p:sp>
        <p:nvSpPr>
          <p:cNvPr id="397" name="Shape 397"/>
          <p:cNvSpPr txBox="1">
            <a:spLocks noGrp="1"/>
          </p:cNvSpPr>
          <p:nvPr>
            <p:ph type="body" idx="1"/>
          </p:nvPr>
        </p:nvSpPr>
        <p:spPr>
          <a:xfrm>
            <a:off x="152400" y="1600200"/>
            <a:ext cx="4724400" cy="5257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623888" marR="0" lvl="0" indent="-344488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(1) Declining Aquatic Animal Populations</a:t>
            </a:r>
          </a:p>
          <a:p>
            <a:pPr marL="623888" marR="0" lvl="0" indent="-141287" algn="l" rtl="0">
              <a:lnSpc>
                <a:spcPct val="90000"/>
              </a:lnSpc>
              <a:spcBef>
                <a:spcPts val="640"/>
              </a:spcBef>
              <a:buClr>
                <a:schemeClr val="dk1"/>
              </a:buClr>
              <a:buFont typeface="Calibri"/>
              <a:buNone/>
            </a:pPr>
            <a:endParaRPr sz="3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23888" marR="0" lvl="0" indent="-344488" algn="l" rtl="0">
              <a:lnSpc>
                <a:spcPct val="90000"/>
              </a:lnSpc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(2) Thin-shelled eggs prevent bird reproduction</a:t>
            </a:r>
          </a:p>
          <a:p>
            <a:pPr marL="1017588" marR="0" lvl="1" indent="-293688" algn="l" rtl="0">
              <a:lnSpc>
                <a:spcPct val="90000"/>
              </a:lnSpc>
              <a:spcBef>
                <a:spcPts val="432"/>
              </a:spcBef>
              <a:buClr>
                <a:schemeClr val="dk1"/>
              </a:buClr>
              <a:buSzPct val="98272"/>
              <a:buFont typeface="Arial"/>
              <a:buChar char="•"/>
            </a:pPr>
            <a:r>
              <a:rPr lang="en-US" sz="2162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Because calcium is unavailable in acidic soil</a:t>
            </a:r>
          </a:p>
          <a:p>
            <a:pPr marL="1017588" marR="0" lvl="1" indent="-115887" algn="l" rtl="0">
              <a:lnSpc>
                <a:spcPct val="90000"/>
              </a:lnSpc>
              <a:spcBef>
                <a:spcPts val="560"/>
              </a:spcBef>
              <a:buClr>
                <a:schemeClr val="dk1"/>
              </a:buClr>
              <a:buFont typeface="Calibri"/>
              <a:buNone/>
            </a:pPr>
            <a:endParaRPr sz="2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23888" marR="0" lvl="0" indent="-344488" algn="l" rtl="0">
              <a:lnSpc>
                <a:spcPct val="90000"/>
              </a:lnSpc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(3) Forest decline</a:t>
            </a:r>
          </a:p>
          <a:p>
            <a:pPr marL="1017588" marR="0" lvl="1" indent="-293688" algn="l" rtl="0">
              <a:lnSpc>
                <a:spcPct val="90000"/>
              </a:lnSpc>
              <a:spcBef>
                <a:spcPts val="432"/>
              </a:spcBef>
              <a:buClr>
                <a:schemeClr val="dk1"/>
              </a:buClr>
              <a:buSzPct val="98272"/>
              <a:buFont typeface="Arial"/>
              <a:buChar char="•"/>
            </a:pPr>
            <a:r>
              <a:rPr lang="en-US" sz="2162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Ex: Black forest in Germany (50% is destroyed)</a:t>
            </a:r>
          </a:p>
        </p:txBody>
      </p:sp>
      <p:pic>
        <p:nvPicPr>
          <p:cNvPr id="398" name="Shape 39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2500" y="2614613"/>
            <a:ext cx="4190999" cy="34305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43747130"/>
      </p:ext>
    </p:extLst>
  </p:cSld>
  <p:clrMapOvr>
    <a:masterClrMapping/>
  </p:clrMapOvr>
  <p:transition xmlns:p14="http://schemas.microsoft.com/office/powerpoint/2010/main"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3" name="Shape 40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338" y="306387"/>
            <a:ext cx="9029700" cy="61340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05438650"/>
      </p:ext>
    </p:extLst>
  </p:cSld>
  <p:clrMapOvr>
    <a:masterClrMapping/>
  </p:clrMapOvr>
  <p:transition xmlns:p14="http://schemas.microsoft.com/office/powerpoint/2010/main" spd="slow">
    <p:cut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1182</Words>
  <Application>Microsoft Macintosh PowerPoint</Application>
  <PresentationFormat>On-screen Show (4:3)</PresentationFormat>
  <Paragraphs>186</Paragraphs>
  <Slides>42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Office Theme</vt:lpstr>
      <vt:lpstr>PowerPoint Presentation</vt:lpstr>
      <vt:lpstr>PowerPoint Presentation</vt:lpstr>
      <vt:lpstr>How Acid Deposition Develops</vt:lpstr>
      <vt:lpstr>PowerPoint Presentation</vt:lpstr>
      <vt:lpstr>PowerPoint Presentation</vt:lpstr>
      <vt:lpstr>PowerPoint Presentation</vt:lpstr>
      <vt:lpstr>PowerPoint Presentation</vt:lpstr>
      <vt:lpstr>Effects of Acid Deposition</vt:lpstr>
      <vt:lpstr>PowerPoint Presentation</vt:lpstr>
      <vt:lpstr>PowerPoint Presentation</vt:lpstr>
      <vt:lpstr>PowerPoint Presentation</vt:lpstr>
      <vt:lpstr>Controlling Air Pollution</vt:lpstr>
      <vt:lpstr>The Clean Air Act is Working!</vt:lpstr>
      <vt:lpstr>PowerPoint Presentation</vt:lpstr>
      <vt:lpstr>“Fluidized Bed Combustion” technology</vt:lpstr>
      <vt:lpstr>Catalytic Converters (reduce NOX from cars)</vt:lpstr>
      <vt:lpstr>PowerPoint Presentation</vt:lpstr>
      <vt:lpstr>PowerPoint Presentation</vt:lpstr>
      <vt:lpstr>PowerPoint Presentation</vt:lpstr>
      <vt:lpstr>Controlling Particulate Matter</vt:lpstr>
      <vt:lpstr>Scrubbers</vt:lpstr>
      <vt:lpstr>Permits for Pollution Control</vt:lpstr>
      <vt:lpstr>PowerPoint Presentation</vt:lpstr>
      <vt:lpstr>Ozone</vt:lpstr>
      <vt:lpstr>PowerPoint Presentation</vt:lpstr>
      <vt:lpstr>PowerPoint Presentation</vt:lpstr>
      <vt:lpstr>Increased UV-so what?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Developing Nations’ Indoor Air Pollution:</vt:lpstr>
      <vt:lpstr>Indoor Air and Developing Nations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Andrea Michlovitch-Clark</dc:creator>
  <cp:lastModifiedBy>Andrea Michlovitch-Clark</cp:lastModifiedBy>
  <cp:revision>1</cp:revision>
  <dcterms:created xsi:type="dcterms:W3CDTF">2015-03-11T05:13:27Z</dcterms:created>
  <dcterms:modified xsi:type="dcterms:W3CDTF">2015-03-11T05:15:23Z</dcterms:modified>
</cp:coreProperties>
</file>