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6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257" r:id="rId11"/>
    <p:sldId id="283" r:id="rId12"/>
    <p:sldId id="284" r:id="rId13"/>
    <p:sldId id="259" r:id="rId14"/>
    <p:sldId id="285" r:id="rId15"/>
    <p:sldId id="286" r:id="rId16"/>
    <p:sldId id="260" r:id="rId17"/>
    <p:sldId id="261" r:id="rId18"/>
    <p:sldId id="287" r:id="rId19"/>
    <p:sldId id="264" r:id="rId20"/>
    <p:sldId id="288" r:id="rId21"/>
    <p:sldId id="265" r:id="rId22"/>
    <p:sldId id="289" r:id="rId23"/>
    <p:sldId id="266" r:id="rId24"/>
    <p:sldId id="267" r:id="rId25"/>
    <p:sldId id="290" r:id="rId26"/>
    <p:sldId id="262" r:id="rId27"/>
    <p:sldId id="291" r:id="rId28"/>
    <p:sldId id="268" r:id="rId29"/>
    <p:sldId id="292" r:id="rId30"/>
    <p:sldId id="269" r:id="rId31"/>
    <p:sldId id="293" r:id="rId32"/>
    <p:sldId id="270" r:id="rId33"/>
    <p:sldId id="294" r:id="rId34"/>
    <p:sldId id="271" r:id="rId35"/>
    <p:sldId id="272" r:id="rId36"/>
    <p:sldId id="295" r:id="rId37"/>
    <p:sldId id="273" r:id="rId38"/>
    <p:sldId id="296" r:id="rId39"/>
    <p:sldId id="274" r:id="rId40"/>
    <p:sldId id="297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E0684-CC82-944A-A2FD-997A8427934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D379B-A0BB-6F48-93DC-9460F962B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73720-BE7F-454F-B65E-7CC3168AE989}" type="slidenum">
              <a:rPr lang="en-US"/>
              <a:pPr/>
              <a:t>2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9DFFF-73B3-BD4C-9E4D-41AF032A7F52}" type="slidenum">
              <a:rPr lang="en-US"/>
              <a:pPr/>
              <a:t>14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8D3F3-0DAD-C04C-A84D-D5CDC5A3E421}" type="slidenum">
              <a:rPr lang="en-US"/>
              <a:pPr/>
              <a:t>15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F7433-2EEC-CE42-B549-1BCE799D1331}" type="slidenum">
              <a:rPr lang="en-US"/>
              <a:pPr/>
              <a:t>18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0C749-ADCC-474D-BE78-E7538ABD43F0}" type="slidenum">
              <a:rPr lang="en-US"/>
              <a:pPr/>
              <a:t>20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2F9A-0725-BB42-BD68-6709E1B4FF21}" type="slidenum">
              <a:rPr lang="en-US"/>
              <a:pPr/>
              <a:t>22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326C6-F340-7D4E-9A0C-8209D63CA8A8}" type="slidenum">
              <a:rPr lang="en-US"/>
              <a:pPr/>
              <a:t>25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0C749-ADCC-474D-BE78-E7538ABD43F0}" type="slidenum">
              <a:rPr lang="en-US"/>
              <a:pPr/>
              <a:t>27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22A85-F8BA-264F-B6EC-947C0F484B2F}" type="slidenum">
              <a:rPr lang="en-US"/>
              <a:pPr/>
              <a:t>29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DD556-13F3-D54D-83A8-8BDC26B80BEE}" type="slidenum">
              <a:rPr lang="en-US"/>
              <a:pPr/>
              <a:t>31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8D3F3-0DAD-C04C-A84D-D5CDC5A3E421}" type="slidenum">
              <a:rPr lang="en-US"/>
              <a:pPr/>
              <a:t>33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326C6-F340-7D4E-9A0C-8209D63CA8A8}" type="slidenum">
              <a:rPr lang="en-US"/>
              <a:pPr/>
              <a:t>3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9DFFF-73B3-BD4C-9E4D-41AF032A7F52}" type="slidenum">
              <a:rPr lang="en-US"/>
              <a:pPr/>
              <a:t>36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041A4-50D7-184E-AD0A-7A7E78ED75FD}" type="slidenum">
              <a:rPr lang="en-US"/>
              <a:pPr/>
              <a:t>38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A2761-5C8F-8D4C-9B68-D432EE83C744}" type="slidenum">
              <a:rPr lang="en-US"/>
              <a:pPr/>
              <a:t>40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0C749-ADCC-474D-BE78-E7538ABD43F0}" type="slidenum">
              <a:rPr lang="en-US"/>
              <a:pPr/>
              <a:t>5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07DCB-C32B-A94C-BD97-2F5C8DB30237}" type="slidenum">
              <a:rPr lang="en-US"/>
              <a:pPr/>
              <a:t>6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22A85-F8BA-264F-B6EC-947C0F484B2F}" type="slidenum">
              <a:rPr lang="en-US"/>
              <a:pPr/>
              <a:t>7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A32EE-E9A1-E849-BBA2-E0D49C2562DB}" type="slidenum">
              <a:rPr lang="en-US"/>
              <a:pPr/>
              <a:t>8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DD556-13F3-D54D-83A8-8BDC26B80BEE}" type="slidenum">
              <a:rPr lang="en-US"/>
              <a:pPr/>
              <a:t>9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22A85-F8BA-264F-B6EC-947C0F484B2F}" type="slidenum">
              <a:rPr lang="en-US"/>
              <a:pPr/>
              <a:t>11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A32EE-E9A1-E849-BBA2-E0D49C2562DB}" type="slidenum">
              <a:rPr lang="en-US"/>
              <a:pPr/>
              <a:t>12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3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7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CFCC-494D-4A47-89A8-090E7EBA116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4801-3B45-3548-BA0C-425A995B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891" y="405915"/>
            <a:ext cx="8327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Chapter 4 Review Quiz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9917" y="1518908"/>
            <a:ext cx="7999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What are the five processes that determine climate?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9409" y="2697372"/>
            <a:ext cx="7790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A)Unequal heating of the Earth by the Sun. 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Albedo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Variation in Sun’s angle: more atmosphere to go through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Angle of incidence: direct rays </a:t>
            </a:r>
            <a:r>
              <a:rPr lang="en-US" sz="3200" dirty="0" err="1" smtClean="0"/>
              <a:t>vs</a:t>
            </a:r>
            <a:r>
              <a:rPr lang="en-US" sz="3200" dirty="0" smtClean="0"/>
              <a:t> angle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43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03" y="419009"/>
            <a:ext cx="8183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What three phenomena cause wind patterns worldwide?</a:t>
            </a:r>
          </a:p>
          <a:p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 err="1" smtClean="0"/>
              <a:t>Coriolis</a:t>
            </a:r>
            <a:r>
              <a:rPr lang="en-US" sz="3200" dirty="0" smtClean="0"/>
              <a:t> Effect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Convection Currents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Mixing of air currents on the mid-latitudes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48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4_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9700"/>
            <a:ext cx="7245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6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4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39700"/>
            <a:ext cx="61182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4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79" y="288069"/>
            <a:ext cx="8654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Summarize how the Earth’s oceans help regulate temperature on the planet.</a:t>
            </a:r>
          </a:p>
          <a:p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 smtClean="0"/>
              <a:t>Gyres: large circulation- redistributes heat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Currents diverge- deep cold water rises as the warm water moves past</a:t>
            </a:r>
          </a:p>
          <a:p>
            <a:pPr marL="514350" indent="-514350">
              <a:buAutoNum type="alphaUcParenR"/>
            </a:pPr>
            <a:r>
              <a:rPr lang="en-US" sz="3200" dirty="0" err="1" smtClean="0"/>
              <a:t>Thermohaline</a:t>
            </a:r>
            <a:r>
              <a:rPr lang="en-US" sz="3200" dirty="0" smtClean="0"/>
              <a:t> Circulation: dense salty water sinks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El Nino Southern Oscillation (ENSO)</a:t>
            </a:r>
          </a:p>
        </p:txBody>
      </p:sp>
    </p:spTree>
    <p:extLst>
      <p:ext uri="{BB962C8B-B14F-4D97-AF65-F5344CB8AC3E}">
        <p14:creationId xmlns:p14="http://schemas.microsoft.com/office/powerpoint/2010/main" val="82472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4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2300"/>
            <a:ext cx="8531225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2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00"/>
            <a:ext cx="8531225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93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58" y="248787"/>
            <a:ext cx="85237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Define climate and explain how it differs from weather. </a:t>
            </a:r>
          </a:p>
          <a:p>
            <a:endParaRPr lang="en-US" sz="3200" dirty="0"/>
          </a:p>
          <a:p>
            <a:r>
              <a:rPr lang="en-US" sz="3200" dirty="0" smtClean="0"/>
              <a:t>Climate: average weather over a long period of time. Temperature and precipitation within an area over several decades. </a:t>
            </a:r>
          </a:p>
          <a:p>
            <a:endParaRPr lang="en-US" sz="3200" dirty="0"/>
          </a:p>
          <a:p>
            <a:r>
              <a:rPr lang="en-US" sz="3200" dirty="0" smtClean="0"/>
              <a:t>Weather: day to day conditions.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77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25" y="366633"/>
            <a:ext cx="828802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List the five layers of the atmosphere. </a:t>
            </a:r>
          </a:p>
          <a:p>
            <a:endParaRPr lang="en-US" sz="3200" dirty="0"/>
          </a:p>
          <a:p>
            <a:r>
              <a:rPr lang="en-US" sz="3200" dirty="0" smtClean="0"/>
              <a:t>Troposphere: weather</a:t>
            </a:r>
          </a:p>
          <a:p>
            <a:endParaRPr lang="en-US" sz="3200" dirty="0" smtClean="0"/>
          </a:p>
          <a:p>
            <a:r>
              <a:rPr lang="en-US" sz="3200" dirty="0" smtClean="0"/>
              <a:t>Stratosphere: Ozone: protects us from UV light (95% of the harmful rays from reaching us)</a:t>
            </a:r>
          </a:p>
          <a:p>
            <a:endParaRPr lang="en-US" sz="3200" dirty="0"/>
          </a:p>
          <a:p>
            <a:r>
              <a:rPr lang="en-US" sz="3200" dirty="0" smtClean="0"/>
              <a:t>Mesosphere: </a:t>
            </a:r>
          </a:p>
          <a:p>
            <a:endParaRPr lang="en-US" sz="3200" dirty="0"/>
          </a:p>
          <a:p>
            <a:r>
              <a:rPr lang="en-US" sz="3200" dirty="0" smtClean="0"/>
              <a:t>Thermosphere: Blocks X rays</a:t>
            </a:r>
          </a:p>
          <a:p>
            <a:endParaRPr lang="en-US" sz="3200" dirty="0"/>
          </a:p>
          <a:p>
            <a:r>
              <a:rPr lang="en-US" sz="3200" dirty="0" smtClean="0"/>
              <a:t>Exosphere: Aurora Borealis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550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9700"/>
            <a:ext cx="27606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5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25" y="445197"/>
            <a:ext cx="8549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 Why are there deserts both 30 N and 30 S latitude??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Hadley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26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4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900"/>
            <a:ext cx="8531225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9700"/>
            <a:ext cx="72390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18" y="327351"/>
            <a:ext cx="8366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Explain why the equator and the tropic are on average much warmer than the poles.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Direct sunlight at the tropics!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768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9700"/>
            <a:ext cx="85074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3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25" y="340445"/>
            <a:ext cx="84058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8. List 3 factors that contribute to the unequal heating of the Earth. </a:t>
            </a:r>
          </a:p>
          <a:p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 smtClean="0"/>
              <a:t>Tilt of the Earth, angle in which sunlight hits</a:t>
            </a:r>
          </a:p>
          <a:p>
            <a:pPr marL="514350" indent="-514350">
              <a:buAutoNum type="alphaUcParenR"/>
            </a:pPr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 smtClean="0"/>
              <a:t>Surface area variation </a:t>
            </a:r>
          </a:p>
          <a:p>
            <a:pPr marL="514350" indent="-514350">
              <a:buAutoNum type="alphaUcParenR"/>
            </a:pPr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 smtClean="0"/>
              <a:t>Albedo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65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64" y="353539"/>
            <a:ext cx="835349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Define albedo. What type of surfaces have high albedo, low albedo. How does the melting of the polar ice caps contribute to increasing temperatures?</a:t>
            </a:r>
          </a:p>
          <a:p>
            <a:endParaRPr lang="en-US" sz="3200" dirty="0"/>
          </a:p>
          <a:p>
            <a:r>
              <a:rPr lang="en-US" sz="3200" dirty="0" smtClean="0"/>
              <a:t>Albedo: reflectivity of something. 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r>
              <a:rPr lang="en-US" sz="3200" dirty="0" smtClean="0"/>
              <a:t>High: snow, ice, sand.</a:t>
            </a:r>
          </a:p>
          <a:p>
            <a:r>
              <a:rPr lang="en-US" sz="3200" dirty="0" smtClean="0"/>
              <a:t>Low: black soil, pavement, dark green vegetation, open water.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Melting of polar ice caps: less reflection hence increased temps. </a:t>
            </a:r>
          </a:p>
        </p:txBody>
      </p:sp>
    </p:spTree>
    <p:extLst>
      <p:ext uri="{BB962C8B-B14F-4D97-AF65-F5344CB8AC3E}">
        <p14:creationId xmlns:p14="http://schemas.microsoft.com/office/powerpoint/2010/main" val="375778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39700"/>
            <a:ext cx="80264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1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56" y="0"/>
            <a:ext cx="841896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10. What four properties of air influence its movement around the world?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Density: Warm air is LESS dense therefore rises. Cool air sinks.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Water Vapor Capacity: warm air can hold more water vapor than cold air.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Adiabatic Cooling/Heating: As air rises, the pressure lowers. Allows molecules to move further apart and cools the temp of the air.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Latent Heat Release: when water evaporates a tiny amount of energy is stored. Will be released when condensation occurs.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933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9700"/>
            <a:ext cx="72390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9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58" y="274975"/>
            <a:ext cx="858917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Explain the </a:t>
            </a:r>
            <a:r>
              <a:rPr lang="en-US" sz="3200" dirty="0" err="1" smtClean="0"/>
              <a:t>Coriolis</a:t>
            </a:r>
            <a:r>
              <a:rPr lang="en-US" sz="3200" dirty="0" smtClean="0"/>
              <a:t> Effect.</a:t>
            </a:r>
          </a:p>
          <a:p>
            <a:endParaRPr lang="en-US" sz="3200" dirty="0"/>
          </a:p>
          <a:p>
            <a:r>
              <a:rPr lang="en-US" sz="3200" dirty="0" err="1" smtClean="0"/>
              <a:t>Coriolis</a:t>
            </a:r>
            <a:r>
              <a:rPr lang="en-US" sz="3200" dirty="0" smtClean="0"/>
              <a:t> Effect: the apparent curvature of an object traveling long distances. </a:t>
            </a:r>
          </a:p>
          <a:p>
            <a:endParaRPr lang="en-US" sz="3200" dirty="0"/>
          </a:p>
          <a:p>
            <a:r>
              <a:rPr lang="en-US" sz="3200" dirty="0" smtClean="0"/>
              <a:t>North: air masses appear to curve clockwise. </a:t>
            </a:r>
          </a:p>
          <a:p>
            <a:endParaRPr lang="en-US" sz="3200" dirty="0"/>
          </a:p>
          <a:p>
            <a:r>
              <a:rPr lang="en-US" sz="3200" dirty="0" smtClean="0"/>
              <a:t>South: air masses appear to curve counterclockwise. </a:t>
            </a:r>
          </a:p>
          <a:p>
            <a:endParaRPr lang="en-US" sz="3200" dirty="0" smtClean="0"/>
          </a:p>
          <a:p>
            <a:r>
              <a:rPr lang="en-US" sz="3200" dirty="0" smtClean="0"/>
              <a:t>Earth travels faster at the equator!! </a:t>
            </a:r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8494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4_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9700"/>
            <a:ext cx="7245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26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39700"/>
            <a:ext cx="80264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31" y="327351"/>
            <a:ext cx="8562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12. What effect does the Earth’s tilt have on climate? What does the Earth’s tilt produce?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direct rays in particular areas (tropics)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Produces seasons.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250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4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9700"/>
            <a:ext cx="67881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58" y="379727"/>
            <a:ext cx="8589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13. Explain the general trend of </a:t>
            </a:r>
            <a:r>
              <a:rPr lang="en-US" sz="3200" dirty="0" err="1" smtClean="0"/>
              <a:t>thermohaline</a:t>
            </a:r>
            <a:r>
              <a:rPr lang="en-US" sz="3200" dirty="0" smtClean="0"/>
              <a:t> circulation.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Warm surface winds create vertical currents in the ocean.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Warm, fresher water moves along the surface and cold, saltier water moves deep beneath the surface.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8557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00"/>
            <a:ext cx="8531225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1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64" y="288069"/>
            <a:ext cx="826184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14. Explain gyres and upwelling. How do these effect the terrestrial temperatures?</a:t>
            </a:r>
          </a:p>
          <a:p>
            <a:endParaRPr lang="en-US" sz="3200" dirty="0"/>
          </a:p>
          <a:p>
            <a:r>
              <a:rPr lang="en-US" sz="3200" dirty="0" smtClean="0"/>
              <a:t>Gyres: Large scale ocean currents. Driven by temperature, winds and gravity.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Surface currents flow horizontally great distances across the globe curving.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Equatorial ocean currents carry warm water to cooler regions.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Cool water currents carry water from high latitude regions or from deep in the ocean.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066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31" y="314257"/>
            <a:ext cx="8562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Upwelling: Cold water that comes up from the ocean floor and is rich in nutrients.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2453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4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2300"/>
            <a:ext cx="8531225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6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91" y="301163"/>
            <a:ext cx="832730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15. Describe the conditions of an ENSO (</a:t>
            </a:r>
            <a:r>
              <a:rPr lang="en-US" sz="3200" dirty="0" err="1" smtClean="0"/>
              <a:t>ElNino</a:t>
            </a:r>
            <a:r>
              <a:rPr lang="en-US" sz="3200" dirty="0" smtClean="0"/>
              <a:t>-Southern Oscillation).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Weakening of the trade winds.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Suppresses upwelling along the coast of South America.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Creates rainstorms and floods in generally dry regions (S Cal)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Causes drought and fire in regions that are typically moist (S Africa and Southeast Asia).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3745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700"/>
            <a:ext cx="80740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30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98" y="445197"/>
            <a:ext cx="827493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factors directly determine the type of biome?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Temperature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Precipitation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Type of soil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Flora and fauna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761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91" y="301163"/>
            <a:ext cx="819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B) Atmospheric Convection Currents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Hadley Cells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Polar Cells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05891" y="2363266"/>
            <a:ext cx="8405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C) Earth’s Rotation and </a:t>
            </a:r>
            <a:r>
              <a:rPr lang="en-US" sz="3200" dirty="0" err="1" smtClean="0"/>
              <a:t>Coriolis</a:t>
            </a:r>
            <a:r>
              <a:rPr lang="en-US" sz="3200" dirty="0" smtClean="0"/>
              <a:t> Effect</a:t>
            </a:r>
          </a:p>
          <a:p>
            <a:endParaRPr lang="en-US" sz="3200" dirty="0" smtClean="0"/>
          </a:p>
          <a:p>
            <a:r>
              <a:rPr lang="en-US" sz="3200" dirty="0" smtClean="0"/>
              <a:t>D) Ocean Currents</a:t>
            </a:r>
          </a:p>
          <a:p>
            <a:endParaRPr lang="en-US" sz="3200" dirty="0" smtClean="0"/>
          </a:p>
          <a:p>
            <a:r>
              <a:rPr lang="en-US" sz="3200" dirty="0" smtClean="0"/>
              <a:t>E) Orbit on Tilted Axis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Seasons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Variation in temperatures over the sphere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47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04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9700"/>
            <a:ext cx="63261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08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38" y="327351"/>
            <a:ext cx="853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 How are aquatic biomes </a:t>
            </a:r>
            <a:r>
              <a:rPr lang="en-US" sz="3200" dirty="0" err="1" smtClean="0"/>
              <a:t>catergorized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5171" y="1309403"/>
            <a:ext cx="8405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Salinity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Depth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Water Flow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66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9700"/>
            <a:ext cx="72390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700"/>
            <a:ext cx="71612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8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4_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9700"/>
            <a:ext cx="7245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4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4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39700"/>
            <a:ext cx="61182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9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4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9700"/>
            <a:ext cx="67881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38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774</Words>
  <Application>Microsoft Macintosh PowerPoint</Application>
  <PresentationFormat>On-screen Show (4:3)</PresentationFormat>
  <Paragraphs>140</Paragraphs>
  <Slides>41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7</cp:revision>
  <dcterms:created xsi:type="dcterms:W3CDTF">2014-12-11T15:53:51Z</dcterms:created>
  <dcterms:modified xsi:type="dcterms:W3CDTF">2014-12-11T21:19:04Z</dcterms:modified>
</cp:coreProperties>
</file>