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77" r:id="rId3"/>
    <p:sldId id="257" r:id="rId4"/>
    <p:sldId id="278" r:id="rId5"/>
    <p:sldId id="258" r:id="rId6"/>
    <p:sldId id="283" r:id="rId7"/>
    <p:sldId id="259" r:id="rId8"/>
    <p:sldId id="260" r:id="rId9"/>
    <p:sldId id="284" r:id="rId10"/>
    <p:sldId id="285" r:id="rId11"/>
    <p:sldId id="286" r:id="rId12"/>
    <p:sldId id="261" r:id="rId13"/>
    <p:sldId id="287" r:id="rId14"/>
    <p:sldId id="288" r:id="rId15"/>
    <p:sldId id="289" r:id="rId16"/>
    <p:sldId id="263" r:id="rId17"/>
    <p:sldId id="290" r:id="rId18"/>
    <p:sldId id="264" r:id="rId19"/>
    <p:sldId id="265" r:id="rId20"/>
    <p:sldId id="266" r:id="rId21"/>
    <p:sldId id="291" r:id="rId22"/>
    <p:sldId id="267" r:id="rId23"/>
    <p:sldId id="292" r:id="rId24"/>
    <p:sldId id="268" r:id="rId25"/>
    <p:sldId id="294" r:id="rId26"/>
    <p:sldId id="293" r:id="rId27"/>
    <p:sldId id="269" r:id="rId28"/>
    <p:sldId id="270" r:id="rId29"/>
    <p:sldId id="295" r:id="rId30"/>
    <p:sldId id="271" r:id="rId31"/>
    <p:sldId id="296" r:id="rId32"/>
    <p:sldId id="275" r:id="rId33"/>
    <p:sldId id="297" r:id="rId34"/>
    <p:sldId id="298" r:id="rId35"/>
    <p:sldId id="299" r:id="rId36"/>
    <p:sldId id="272" r:id="rId37"/>
    <p:sldId id="300" r:id="rId38"/>
    <p:sldId id="273" r:id="rId39"/>
    <p:sldId id="301" r:id="rId40"/>
    <p:sldId id="302" r:id="rId41"/>
    <p:sldId id="274" r:id="rId42"/>
    <p:sldId id="303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174" autoAdjust="0"/>
  </p:normalViewPr>
  <p:slideViewPr>
    <p:cSldViewPr snapToGrid="0" snapToObjects="1">
      <p:cViewPr varScale="1">
        <p:scale>
          <a:sx n="74" d="100"/>
          <a:sy n="74" d="100"/>
        </p:scale>
        <p:origin x="-3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FE767-A9D0-2048-891B-591811AFD55F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07CDF-24A7-6646-81F9-09BA3B6F4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37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50747-C3D6-554F-832E-7C2DD8545955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78DA5-F119-1941-9895-E0C3C1ACB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28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045619-5274-3D45-91CB-D5962FCDE992}" type="slidenum">
              <a:rPr lang="en-US"/>
              <a:pPr/>
              <a:t>6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ACDB39-F2CA-E34B-B321-C68822827629}" type="slidenum">
              <a:rPr lang="en-US"/>
              <a:pPr/>
              <a:t>23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465D98-CDA8-E240-9A42-03CAEBD2AB22}" type="slidenum">
              <a:rPr lang="en-US"/>
              <a:pPr/>
              <a:t>25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41E9C7-78A0-6C42-B816-313F18B1056F}" type="slidenum">
              <a:rPr lang="en-US"/>
              <a:pPr/>
              <a:t>26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2F7033-84F2-2545-A649-AEFB5317A783}" type="slidenum">
              <a:rPr lang="en-US"/>
              <a:pPr/>
              <a:t>29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15CAE7-FC74-4F45-B234-527C41C11202}" type="slidenum">
              <a:rPr lang="en-US"/>
              <a:pPr/>
              <a:t>31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E0507E-990F-E74D-81FA-273658D6F119}" type="slidenum">
              <a:rPr lang="en-US"/>
              <a:pPr/>
              <a:t>33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39F860-4C6A-2541-A7A2-FD3C77FCA155}" type="slidenum">
              <a:rPr lang="en-US"/>
              <a:pPr/>
              <a:t>34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D5AA4C-D9DA-5940-A52C-94AF9C407A0E}" type="slidenum">
              <a:rPr lang="en-US"/>
              <a:pPr/>
              <a:t>35</a:t>
            </a:fld>
            <a:endParaRPr 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2317F3-6D96-A945-9178-7C2CB0FA04E3}" type="slidenum">
              <a:rPr lang="en-US"/>
              <a:pPr/>
              <a:t>37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A989DB-B553-444A-9AB5-489203A8ED4A}" type="slidenum">
              <a:rPr lang="en-US"/>
              <a:pPr/>
              <a:t>39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44503-BEE3-1147-8482-D6BE3B6672EE}" type="slidenum">
              <a:rPr lang="en-US"/>
              <a:pPr/>
              <a:t>9</a:t>
            </a:fld>
            <a:endParaRPr lang="en-US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2E1705-FF68-744F-87F5-6221A776AB84}" type="slidenum">
              <a:rPr lang="en-US"/>
              <a:pPr/>
              <a:t>40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BDE892-4046-B747-8FD5-7CC1B65FCA38}" type="slidenum">
              <a:rPr lang="en-US"/>
              <a:pPr/>
              <a:t>42</a:t>
            </a:fld>
            <a:endParaRPr 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C2A7A8-895F-ED40-AF29-71B802892DC6}" type="slidenum">
              <a:rPr lang="en-US"/>
              <a:pPr/>
              <a:t>10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F24993-F108-C64A-9E4F-138079959D72}" type="slidenum">
              <a:rPr lang="en-US"/>
              <a:pPr/>
              <a:t>11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045FC9-995F-7A4B-A635-3AE2E5FA85F9}" type="slidenum">
              <a:rPr lang="en-US"/>
              <a:pPr/>
              <a:t>13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39E99D-2CB0-CF42-9687-88BDAA601CB3}" type="slidenum">
              <a:rPr lang="en-US"/>
              <a:pPr/>
              <a:t>14</a:t>
            </a:fld>
            <a:endParaRPr 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345A05-BBE0-5F46-9ACB-5FC75397AA83}" type="slidenum">
              <a:rPr lang="en-US"/>
              <a:pPr/>
              <a:t>15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1293B3-79A9-A549-9CF2-54AD494E00FB}" type="slidenum">
              <a:rPr lang="en-US"/>
              <a:pPr/>
              <a:t>17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189BFD-82ED-C64A-A835-165BB649EEDC}" type="slidenum">
              <a:rPr lang="en-US"/>
              <a:pPr/>
              <a:t>21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0129-AB56-7C40-943F-394251EA1F72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BB39-7381-034A-B87D-E7B79F4D5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13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0129-AB56-7C40-943F-394251EA1F72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BB39-7381-034A-B87D-E7B79F4D5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8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0129-AB56-7C40-943F-394251EA1F72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BB39-7381-034A-B87D-E7B79F4D5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7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0129-AB56-7C40-943F-394251EA1F72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BB39-7381-034A-B87D-E7B79F4D5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45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0129-AB56-7C40-943F-394251EA1F72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BB39-7381-034A-B87D-E7B79F4D5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1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0129-AB56-7C40-943F-394251EA1F72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BB39-7381-034A-B87D-E7B79F4D5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53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0129-AB56-7C40-943F-394251EA1F72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BB39-7381-034A-B87D-E7B79F4D5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92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0129-AB56-7C40-943F-394251EA1F72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BB39-7381-034A-B87D-E7B79F4D5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04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0129-AB56-7C40-943F-394251EA1F72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BB39-7381-034A-B87D-E7B79F4D5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6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0129-AB56-7C40-943F-394251EA1F72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BB39-7381-034A-B87D-E7B79F4D5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12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0129-AB56-7C40-943F-394251EA1F72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BB39-7381-034A-B87D-E7B79F4D5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70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40129-AB56-7C40-943F-394251EA1F72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CBB39-7381-034A-B87D-E7B79F4D5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4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4933" y="293565"/>
            <a:ext cx="70612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Chapter 2</a:t>
            </a:r>
          </a:p>
          <a:p>
            <a:pPr algn="ctr"/>
            <a:r>
              <a:rPr lang="en-US" sz="4400" dirty="0" smtClean="0"/>
              <a:t>Environmental Systems</a:t>
            </a:r>
            <a:endParaRPr lang="en-US" sz="4400" dirty="0"/>
          </a:p>
        </p:txBody>
      </p:sp>
      <p:pic>
        <p:nvPicPr>
          <p:cNvPr id="3" name="Picture 2" descr="figure_02_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84330"/>
            <a:ext cx="6011362" cy="4646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624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figure_02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139700"/>
            <a:ext cx="4845050" cy="659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636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figure_02_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41400"/>
            <a:ext cx="8531225" cy="478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52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421" y="307474"/>
            <a:ext cx="8368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Properties of Water</a:t>
            </a:r>
          </a:p>
          <a:p>
            <a:pPr algn="ctr"/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414421" y="1323474"/>
            <a:ext cx="8368632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u="sng" dirty="0" smtClean="0"/>
              <a:t>Cohesion</a:t>
            </a:r>
            <a:r>
              <a:rPr lang="en-US" sz="3200" dirty="0" smtClean="0"/>
              <a:t>: water sticks to itself. </a:t>
            </a:r>
          </a:p>
          <a:p>
            <a:pPr marL="514350" indent="-514350">
              <a:buAutoNum type="arabicPeriod"/>
            </a:pPr>
            <a:r>
              <a:rPr lang="en-US" sz="3200" u="sng" dirty="0" smtClean="0"/>
              <a:t>Adhesion</a:t>
            </a:r>
            <a:r>
              <a:rPr lang="en-US" sz="3200" dirty="0" smtClean="0"/>
              <a:t>: water sticks to other things. </a:t>
            </a:r>
          </a:p>
          <a:p>
            <a:pPr marL="514350" indent="-514350">
              <a:buAutoNum type="arabicPeriod"/>
            </a:pPr>
            <a:r>
              <a:rPr lang="en-US" sz="3200" u="sng" dirty="0" smtClean="0"/>
              <a:t>Surface Tension</a:t>
            </a:r>
            <a:r>
              <a:rPr lang="en-US" sz="3200" dirty="0" smtClean="0"/>
              <a:t>: cohesion of water at the surface. </a:t>
            </a:r>
          </a:p>
          <a:p>
            <a:pPr marL="514350" indent="-514350">
              <a:buAutoNum type="arabicPeriod"/>
            </a:pPr>
            <a:r>
              <a:rPr lang="en-US" sz="3200" u="sng" dirty="0" smtClean="0"/>
              <a:t>Capillary Action</a:t>
            </a:r>
            <a:r>
              <a:rPr lang="en-US" sz="3200" dirty="0" smtClean="0"/>
              <a:t>: adhesion of water to a surface is stronger than to itself. </a:t>
            </a:r>
          </a:p>
          <a:p>
            <a:pPr marL="514350" indent="-514350">
              <a:buAutoNum type="arabicPeriod"/>
            </a:pPr>
            <a:r>
              <a:rPr lang="en-US" sz="3200" u="sng" dirty="0" smtClean="0"/>
              <a:t>Boiling and Freezing</a:t>
            </a:r>
            <a:r>
              <a:rPr lang="en-US" sz="3200" dirty="0" smtClean="0"/>
              <a:t>: expands upon freezing, takes a lot of energy to break the bonds and boil. </a:t>
            </a:r>
          </a:p>
          <a:p>
            <a:pPr marL="514350" indent="-514350">
              <a:buAutoNum type="arabicPeriod"/>
            </a:pPr>
            <a:r>
              <a:rPr lang="en-US" sz="3200" u="sng" dirty="0" smtClean="0"/>
              <a:t>Universal Solvent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511635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figure_02_0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"/>
            <a:ext cx="8531225" cy="61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292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figure_02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9400"/>
            <a:ext cx="8531225" cy="629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535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figure_02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1500"/>
            <a:ext cx="8531225" cy="571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90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1" y="274975"/>
            <a:ext cx="8379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Acids, Bases and pH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66611" y="1348685"/>
            <a:ext cx="8510614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Acid</a:t>
            </a:r>
            <a:r>
              <a:rPr lang="en-US" sz="3200" dirty="0" smtClean="0"/>
              <a:t>: contributes hydrogen ions. </a:t>
            </a:r>
          </a:p>
          <a:p>
            <a:r>
              <a:rPr lang="en-US" sz="3200" u="sng" dirty="0" smtClean="0"/>
              <a:t>Base</a:t>
            </a:r>
            <a:r>
              <a:rPr lang="en-US" sz="3200" dirty="0" smtClean="0"/>
              <a:t>: contributes hydroxide ions. </a:t>
            </a:r>
          </a:p>
          <a:p>
            <a:pPr>
              <a:lnSpc>
                <a:spcPct val="60000"/>
              </a:lnSpc>
            </a:pPr>
            <a:endParaRPr lang="en-US" sz="3200" dirty="0"/>
          </a:p>
          <a:p>
            <a:r>
              <a:rPr lang="en-US" sz="3200" dirty="0" smtClean="0"/>
              <a:t>Important Acids: 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Nitric Acid: (HNO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Sulfuric Acid: (H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SO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)</a:t>
            </a:r>
          </a:p>
          <a:p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 smtClean="0"/>
              <a:t>Important Bases:</a:t>
            </a:r>
          </a:p>
          <a:p>
            <a:pPr>
              <a:lnSpc>
                <a:spcPct val="50000"/>
              </a:lnSpc>
            </a:pPr>
            <a:endParaRPr lang="en-US" sz="3200" dirty="0" smtClean="0"/>
          </a:p>
          <a:p>
            <a:r>
              <a:rPr lang="en-US" sz="3200" dirty="0" smtClean="0"/>
              <a:t>Sodium Hydroxide: (</a:t>
            </a:r>
            <a:r>
              <a:rPr lang="en-US" sz="3200" dirty="0" err="1" smtClean="0"/>
              <a:t>NaOH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Calcium Hydroxide: (</a:t>
            </a:r>
            <a:r>
              <a:rPr lang="en-US" sz="3200" dirty="0" err="1" smtClean="0"/>
              <a:t>Ca</a:t>
            </a:r>
            <a:r>
              <a:rPr lang="en-US" sz="3200" dirty="0" smtClean="0"/>
              <a:t>(OH)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) </a:t>
            </a:r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64521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figure_02_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139700"/>
            <a:ext cx="2809875" cy="659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6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145" y="327351"/>
            <a:ext cx="85498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Conservation of Matter</a:t>
            </a:r>
          </a:p>
          <a:p>
            <a:pPr algn="ctr"/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458264" y="1069334"/>
            <a:ext cx="8196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Matter cannot be created or destroyed; it can only change form. </a:t>
            </a:r>
            <a:endParaRPr lang="en-US" sz="3200" dirty="0"/>
          </a:p>
        </p:txBody>
      </p:sp>
      <p:pic>
        <p:nvPicPr>
          <p:cNvPr id="4" name="Picture 3" descr="figure_02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054" y="2274805"/>
            <a:ext cx="6110821" cy="440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64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145" y="288069"/>
            <a:ext cx="8549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Biological Molecules and Cells 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445171" y="1492720"/>
            <a:ext cx="830112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Inorganic Molecules: </a:t>
            </a:r>
          </a:p>
          <a:p>
            <a:pPr marL="514350" indent="-514350">
              <a:buAutoNum type="alphaLcParenR"/>
            </a:pPr>
            <a:r>
              <a:rPr lang="en-US" sz="3200" dirty="0" smtClean="0"/>
              <a:t>Do not contain carbon.</a:t>
            </a:r>
          </a:p>
          <a:p>
            <a:pPr marL="514350" indent="-514350">
              <a:buAutoNum type="alphaLcParenR"/>
            </a:pPr>
            <a:r>
              <a:rPr lang="en-US" sz="3200" dirty="0" smtClean="0"/>
              <a:t>Do contain carbon but bound to other elements other than hydrogen (CO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).</a:t>
            </a:r>
          </a:p>
          <a:p>
            <a:endParaRPr lang="en-US" sz="3200" dirty="0"/>
          </a:p>
          <a:p>
            <a:r>
              <a:rPr lang="en-US" sz="3200" dirty="0" smtClean="0"/>
              <a:t>Organic Molecules: </a:t>
            </a:r>
          </a:p>
          <a:p>
            <a:r>
              <a:rPr lang="en-US" sz="3200" dirty="0" smtClean="0"/>
              <a:t>a) Have carbon-carbon and carbon-hydrogen bonds.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92919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numbered_02_p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79" y="505743"/>
            <a:ext cx="8005845" cy="590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798" y="314257"/>
            <a:ext cx="8379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Organic Macromolecules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92798" y="1387968"/>
            <a:ext cx="83796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/>
              <a:t>Carbohydrates: sugars, starch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Proteins: long chains of amino acids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Nucleic Acids: DNA, RNA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Lipids: fats, waxes, and </a:t>
            </a:r>
            <a:r>
              <a:rPr lang="en-US" sz="3200" dirty="0" err="1" smtClean="0"/>
              <a:t>steriods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Cells!!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95058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figure_02_1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39700"/>
            <a:ext cx="5727700" cy="659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240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077" y="353539"/>
            <a:ext cx="826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Energy In Environmental Systems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432077" y="1492720"/>
            <a:ext cx="8261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Energy: the ability to do work. </a:t>
            </a:r>
          </a:p>
          <a:p>
            <a:endParaRPr lang="en-US" sz="3200" dirty="0"/>
          </a:p>
          <a:p>
            <a:r>
              <a:rPr lang="en-US" sz="3200" dirty="0" smtClean="0"/>
              <a:t>Most energy on Earth derives from the SUN!</a:t>
            </a:r>
          </a:p>
          <a:p>
            <a:endParaRPr lang="en-US" sz="3200" dirty="0"/>
          </a:p>
          <a:p>
            <a:r>
              <a:rPr lang="en-US" sz="3200" dirty="0" smtClean="0"/>
              <a:t>The sun emits </a:t>
            </a:r>
            <a:r>
              <a:rPr lang="en-US" sz="3200" u="sng" dirty="0" smtClean="0"/>
              <a:t>Electromagnetic Radiation.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251480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figure_02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39700"/>
            <a:ext cx="7397750" cy="659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995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704" y="274975"/>
            <a:ext cx="82618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Forms of Energy</a:t>
            </a:r>
          </a:p>
          <a:p>
            <a:pPr algn="ctr"/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79704" y="1191557"/>
            <a:ext cx="8576080" cy="5558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Energy is measured in </a:t>
            </a:r>
            <a:r>
              <a:rPr lang="en-US" sz="3200" u="sng" dirty="0" smtClean="0"/>
              <a:t>joules</a:t>
            </a:r>
            <a:r>
              <a:rPr lang="en-US" sz="3200" dirty="0" smtClean="0"/>
              <a:t>.</a:t>
            </a:r>
          </a:p>
          <a:p>
            <a:pPr>
              <a:lnSpc>
                <a:spcPct val="60000"/>
              </a:lnSpc>
            </a:pPr>
            <a:endParaRPr lang="en-US" sz="3200" dirty="0"/>
          </a:p>
          <a:p>
            <a:r>
              <a:rPr lang="en-US" sz="3200" u="sng" dirty="0" smtClean="0"/>
              <a:t>Energy</a:t>
            </a:r>
            <a:r>
              <a:rPr lang="en-US" sz="3200" dirty="0" smtClean="0"/>
              <a:t>: the ability to do work. </a:t>
            </a:r>
          </a:p>
          <a:p>
            <a:pPr>
              <a:lnSpc>
                <a:spcPct val="60000"/>
              </a:lnSpc>
            </a:pPr>
            <a:endParaRPr lang="en-US" sz="3200" dirty="0"/>
          </a:p>
          <a:p>
            <a:r>
              <a:rPr lang="en-US" sz="3200" u="sng" dirty="0" smtClean="0"/>
              <a:t>Power</a:t>
            </a:r>
            <a:r>
              <a:rPr lang="en-US" sz="3200" dirty="0" smtClean="0"/>
              <a:t>: rate at which work is done. </a:t>
            </a:r>
          </a:p>
          <a:p>
            <a:endParaRPr lang="en-US" sz="3200" dirty="0"/>
          </a:p>
          <a:p>
            <a:r>
              <a:rPr lang="en-US" sz="3200" u="sng" dirty="0" smtClean="0"/>
              <a:t>Kinetic Energy: </a:t>
            </a:r>
            <a:r>
              <a:rPr lang="en-US" sz="3200" dirty="0" smtClean="0"/>
              <a:t>energy of motion. </a:t>
            </a:r>
          </a:p>
          <a:p>
            <a:pPr>
              <a:lnSpc>
                <a:spcPct val="50000"/>
              </a:lnSpc>
            </a:pPr>
            <a:endParaRPr lang="en-US" sz="3200" dirty="0"/>
          </a:p>
          <a:p>
            <a:pPr>
              <a:lnSpc>
                <a:spcPct val="120000"/>
              </a:lnSpc>
            </a:pPr>
            <a:r>
              <a:rPr lang="en-US" sz="3200" u="sng" dirty="0" smtClean="0"/>
              <a:t>Potential Energy</a:t>
            </a:r>
            <a:r>
              <a:rPr lang="en-US" sz="3200" dirty="0" smtClean="0"/>
              <a:t>: energy stored but not released. </a:t>
            </a:r>
            <a:endParaRPr lang="en-US" sz="3200" u="sng" dirty="0" smtClean="0"/>
          </a:p>
          <a:p>
            <a:pPr>
              <a:lnSpc>
                <a:spcPct val="110000"/>
              </a:lnSpc>
            </a:pPr>
            <a:r>
              <a:rPr lang="en-US" sz="3200" u="sng" dirty="0" smtClean="0"/>
              <a:t>Chemical Energy</a:t>
            </a:r>
            <a:r>
              <a:rPr lang="en-US" sz="3200" dirty="0" smtClean="0"/>
              <a:t>: potential energy in chemical bonds.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70279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figure_02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531225" cy="611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912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table_02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531225" cy="350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9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798" y="392821"/>
            <a:ext cx="82880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First Law of Thermodynamics: Energy is Conserved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92798" y="2173610"/>
            <a:ext cx="82880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Energy is neither created nor destroyed. </a:t>
            </a:r>
            <a:endParaRPr lang="en-US" sz="3200" dirty="0"/>
          </a:p>
        </p:txBody>
      </p:sp>
      <p:pic>
        <p:nvPicPr>
          <p:cNvPr id="4" name="Picture 3" descr="figure_02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32" y="3165762"/>
            <a:ext cx="7264523" cy="307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965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145" y="288069"/>
            <a:ext cx="8510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Second Law of Thermodynamics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445171" y="1335591"/>
            <a:ext cx="82487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When energy is transformed, the quantity of energy remains the same but its ability to do work diminishes. </a:t>
            </a:r>
          </a:p>
          <a:p>
            <a:pPr>
              <a:lnSpc>
                <a:spcPct val="80000"/>
              </a:lnSpc>
            </a:pPr>
            <a:endParaRPr lang="en-US" sz="3200" u="sng" dirty="0"/>
          </a:p>
          <a:p>
            <a:r>
              <a:rPr lang="en-US" sz="3200" u="sng" dirty="0" smtClean="0"/>
              <a:t>Energy Efficiency</a:t>
            </a:r>
            <a:r>
              <a:rPr lang="en-US" sz="3200" dirty="0" smtClean="0"/>
              <a:t>: the ratio of the amount of work that is done to the total amount of energy that is introduced into the system. </a:t>
            </a:r>
          </a:p>
          <a:p>
            <a:pPr>
              <a:lnSpc>
                <a:spcPct val="70000"/>
              </a:lnSpc>
            </a:pPr>
            <a:endParaRPr lang="en-US" sz="3200" dirty="0"/>
          </a:p>
          <a:p>
            <a:r>
              <a:rPr lang="en-US" sz="3200" u="sng" dirty="0" smtClean="0"/>
              <a:t>Energy Quality</a:t>
            </a:r>
            <a:r>
              <a:rPr lang="en-US" sz="3200" dirty="0" smtClean="0"/>
              <a:t>: the ease at which an energy source can be used for work. </a:t>
            </a:r>
          </a:p>
          <a:p>
            <a:r>
              <a:rPr lang="en-US" sz="3200" dirty="0" smtClean="0"/>
              <a:t>Wood </a:t>
            </a:r>
            <a:r>
              <a:rPr lang="en-US" sz="3200" dirty="0" err="1" smtClean="0"/>
              <a:t>vs</a:t>
            </a:r>
            <a:r>
              <a:rPr lang="en-US" sz="3200" dirty="0" smtClean="0"/>
              <a:t> Gasoline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28941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figure_02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531225" cy="396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960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20842"/>
            <a:ext cx="90103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Earth is a Single Interconnected System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441158" y="2165684"/>
            <a:ext cx="83285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All Environmental Systems Consist of Matter</a:t>
            </a:r>
          </a:p>
          <a:p>
            <a:r>
              <a:rPr lang="en-US" sz="3200" dirty="0"/>
              <a:t> </a:t>
            </a:r>
          </a:p>
          <a:p>
            <a:r>
              <a:rPr lang="en-US" sz="3200" u="sng" dirty="0" smtClean="0"/>
              <a:t>Matter</a:t>
            </a:r>
            <a:r>
              <a:rPr lang="en-US" sz="3200" dirty="0" smtClean="0"/>
              <a:t>: occupies space and has mass. </a:t>
            </a:r>
          </a:p>
          <a:p>
            <a:endParaRPr lang="en-US" sz="3200" dirty="0" smtClean="0"/>
          </a:p>
          <a:p>
            <a:r>
              <a:rPr lang="en-US" sz="3200" u="sng" dirty="0" smtClean="0"/>
              <a:t>Mass</a:t>
            </a:r>
            <a:r>
              <a:rPr lang="en-US" sz="3200" dirty="0" smtClean="0"/>
              <a:t>: measure of the amount of matter it contains.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08987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8264" y="471385"/>
            <a:ext cx="81309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Entropy: all systems move towards randomness than towards order. </a:t>
            </a:r>
            <a:endParaRPr lang="en-US" sz="3200" dirty="0"/>
          </a:p>
        </p:txBody>
      </p:sp>
      <p:pic>
        <p:nvPicPr>
          <p:cNvPr id="3" name="Picture 2" descr="figure_02_1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351" y="1654140"/>
            <a:ext cx="3638176" cy="492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593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6" y="713196"/>
            <a:ext cx="3509452" cy="4679269"/>
          </a:xfrm>
          <a:prstGeom prst="rect">
            <a:avLst/>
          </a:prstGeom>
        </p:spPr>
      </p:pic>
      <p:pic>
        <p:nvPicPr>
          <p:cNvPr id="3" name="Picture 2" descr="IMG_039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187" y="1322024"/>
            <a:ext cx="4070441" cy="407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67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893" y="382691"/>
            <a:ext cx="82633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form and amount of energy available in an environment determines what kind of organisms can live there! </a:t>
            </a:r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</p:txBody>
      </p:sp>
      <p:pic>
        <p:nvPicPr>
          <p:cNvPr id="3" name="Picture 2" descr="figure_02_1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714" y="2180409"/>
            <a:ext cx="6248807" cy="453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9644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figure_02_17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39700"/>
            <a:ext cx="7642225" cy="659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373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figure_02_1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7500"/>
            <a:ext cx="8531225" cy="622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627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figure_02_17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7500"/>
            <a:ext cx="8531225" cy="623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56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357" y="353539"/>
            <a:ext cx="82094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Systems Analysis Shows How Matter and Energy Flow in the Environment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627529" y="2913529"/>
            <a:ext cx="80532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Open System</a:t>
            </a:r>
            <a:r>
              <a:rPr lang="en-US" sz="3200" dirty="0" smtClean="0"/>
              <a:t>: exchanges of matter or energy occur across system boundaries. </a:t>
            </a:r>
          </a:p>
          <a:p>
            <a:endParaRPr lang="en-US" sz="3200" dirty="0"/>
          </a:p>
          <a:p>
            <a:r>
              <a:rPr lang="en-US" sz="3200" u="sng" dirty="0" smtClean="0"/>
              <a:t>Closed Systems</a:t>
            </a:r>
            <a:r>
              <a:rPr lang="en-US" sz="3200" dirty="0" smtClean="0"/>
              <a:t>: matter and energy exchanges across system boundaries do not occur.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79538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figure_02_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531225" cy="365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13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176" y="179730"/>
            <a:ext cx="83521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Feedbacks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463176" y="1031618"/>
            <a:ext cx="835211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Feedback: Adjustments in input or output rates caused by changes to a system. Attempts to get a system back to a “steady state”. </a:t>
            </a:r>
          </a:p>
          <a:p>
            <a:endParaRPr lang="en-US" sz="3200" dirty="0"/>
          </a:p>
          <a:p>
            <a:r>
              <a:rPr lang="en-US" sz="3200" dirty="0" smtClean="0"/>
              <a:t>Negative Feedback Loop: a system responds to a change by returning to its original state (decreases the rate at which it is changing, resists change). </a:t>
            </a:r>
          </a:p>
          <a:p>
            <a:endParaRPr lang="en-US" sz="3200" dirty="0"/>
          </a:p>
          <a:p>
            <a:r>
              <a:rPr lang="en-US" sz="3200" dirty="0" smtClean="0"/>
              <a:t>Positive Feedback Loop: a system amplifies due to a change. 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37448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figure_02_2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139700"/>
            <a:ext cx="5929313" cy="659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05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02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85" y="267548"/>
            <a:ext cx="4980674" cy="672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154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figure_02_2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39700"/>
            <a:ext cx="5886450" cy="659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992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7765" y="313765"/>
            <a:ext cx="79337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Natural Systems Change Across Space and Over Time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567765" y="2196353"/>
            <a:ext cx="79337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Over the history of the Earth small natural changes have large effects on complex systems.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Human activities have increased both the pace and intensity of these natural environmental changes.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96372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figure_02_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139700"/>
            <a:ext cx="4308475" cy="659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0013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474" y="160421"/>
            <a:ext cx="80611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Atoms and Molecules</a:t>
            </a:r>
          </a:p>
          <a:p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561474" y="1056106"/>
            <a:ext cx="806115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Atom</a:t>
            </a:r>
            <a:r>
              <a:rPr lang="en-US" sz="3200" dirty="0" smtClean="0"/>
              <a:t>: smallest particle that can contain the chemical properties of an element. Composed of electrons, neutrons, and protons. </a:t>
            </a:r>
          </a:p>
          <a:p>
            <a:endParaRPr lang="en-US" sz="3200" dirty="0"/>
          </a:p>
          <a:p>
            <a:r>
              <a:rPr lang="en-US" sz="3200" u="sng" dirty="0" smtClean="0"/>
              <a:t>Element</a:t>
            </a:r>
            <a:r>
              <a:rPr lang="en-US" sz="3200" dirty="0" smtClean="0"/>
              <a:t>: composed of atoms that cannot be broken down further. </a:t>
            </a:r>
          </a:p>
          <a:p>
            <a:pPr>
              <a:lnSpc>
                <a:spcPct val="50000"/>
              </a:lnSpc>
            </a:pPr>
            <a:endParaRPr lang="en-US" sz="3200" dirty="0"/>
          </a:p>
          <a:p>
            <a:r>
              <a:rPr lang="en-US" sz="3200" u="sng" dirty="0" smtClean="0"/>
              <a:t>Atomic Number</a:t>
            </a:r>
            <a:r>
              <a:rPr lang="en-US" sz="3200" dirty="0" smtClean="0"/>
              <a:t>: number of protons in the atom’s nucleus. </a:t>
            </a:r>
          </a:p>
          <a:p>
            <a:pPr>
              <a:lnSpc>
                <a:spcPct val="50000"/>
              </a:lnSpc>
            </a:pPr>
            <a:endParaRPr lang="en-US" sz="3200" dirty="0"/>
          </a:p>
          <a:p>
            <a:r>
              <a:rPr lang="en-US" sz="3200" u="sng" dirty="0" smtClean="0"/>
              <a:t>Mass Number</a:t>
            </a:r>
            <a:r>
              <a:rPr lang="en-US" sz="3200" dirty="0" smtClean="0"/>
              <a:t>: total number of protons and neutrons in an element.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3033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figure_02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39700"/>
            <a:ext cx="5143500" cy="659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958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158" y="387684"/>
            <a:ext cx="8288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Radioactivity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441158" y="1417053"/>
            <a:ext cx="8288421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Isotopes</a:t>
            </a:r>
            <a:r>
              <a:rPr lang="en-US" sz="3200" dirty="0" smtClean="0"/>
              <a:t>: An atom with the same number of protons but the number of neutrons varies. </a:t>
            </a:r>
          </a:p>
          <a:p>
            <a:endParaRPr lang="en-US" sz="3200" dirty="0"/>
          </a:p>
          <a:p>
            <a:r>
              <a:rPr lang="en-US" sz="3200" u="sng" dirty="0" smtClean="0"/>
              <a:t>Radioactive Decay</a:t>
            </a:r>
            <a:r>
              <a:rPr lang="en-US" sz="3200" dirty="0" smtClean="0"/>
              <a:t>: spontaneous release of material from the nucleus. </a:t>
            </a:r>
          </a:p>
          <a:p>
            <a:endParaRPr lang="en-US" sz="3200" dirty="0"/>
          </a:p>
          <a:p>
            <a:r>
              <a:rPr lang="en-US" sz="3200" u="sng" dirty="0" smtClean="0"/>
              <a:t>Half Life</a:t>
            </a:r>
            <a:r>
              <a:rPr lang="en-US" sz="3200" dirty="0" smtClean="0"/>
              <a:t>: the time it takes for one-half of the original radioactive parent atoms to decay. 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00668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1053" y="280737"/>
            <a:ext cx="8234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Chemical Bonds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521368" y="1189790"/>
            <a:ext cx="8114632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Covalent Bonds</a:t>
            </a:r>
            <a:r>
              <a:rPr lang="en-US" sz="3200" dirty="0" smtClean="0"/>
              <a:t>: Share electrons. </a:t>
            </a:r>
          </a:p>
          <a:p>
            <a:endParaRPr lang="en-US" sz="3200" dirty="0"/>
          </a:p>
          <a:p>
            <a:r>
              <a:rPr lang="en-US" sz="3200" u="sng" dirty="0" smtClean="0"/>
              <a:t>Ionic Bonds</a:t>
            </a:r>
            <a:r>
              <a:rPr lang="en-US" sz="3200" dirty="0" smtClean="0"/>
              <a:t>: Transfers electrons therefore becomes charged. </a:t>
            </a:r>
          </a:p>
          <a:p>
            <a:endParaRPr lang="en-US" sz="3200" dirty="0"/>
          </a:p>
          <a:p>
            <a:r>
              <a:rPr lang="en-US" sz="3200" u="sng" dirty="0" smtClean="0"/>
              <a:t>Hydrogen Bonds</a:t>
            </a:r>
            <a:r>
              <a:rPr lang="en-US" sz="3200" dirty="0" smtClean="0"/>
              <a:t>: Bonds between molecules that have hydrogen bonds. </a:t>
            </a:r>
          </a:p>
          <a:p>
            <a:endParaRPr lang="en-US" sz="3200" dirty="0"/>
          </a:p>
          <a:p>
            <a:r>
              <a:rPr lang="en-US" sz="3200" u="sng" dirty="0" smtClean="0"/>
              <a:t>Polar Molecule: </a:t>
            </a:r>
            <a:r>
              <a:rPr lang="en-US" sz="3200" dirty="0" smtClean="0"/>
              <a:t>One side is more positive while the other is more negative.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20041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figure_02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98500"/>
            <a:ext cx="8531225" cy="546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636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19418</TotalTime>
  <Words>756</Words>
  <Application>Microsoft Macintosh PowerPoint</Application>
  <PresentationFormat>On-screen Show (4:3)</PresentationFormat>
  <Paragraphs>130</Paragraphs>
  <Slides>42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Michlovitch-Clark</dc:creator>
  <cp:lastModifiedBy>Andrea Michlovitch-Clark</cp:lastModifiedBy>
  <cp:revision>30</cp:revision>
  <cp:lastPrinted>2014-11-13T16:15:55Z</cp:lastPrinted>
  <dcterms:created xsi:type="dcterms:W3CDTF">2014-04-15T02:38:15Z</dcterms:created>
  <dcterms:modified xsi:type="dcterms:W3CDTF">2014-11-13T16:18:17Z</dcterms:modified>
</cp:coreProperties>
</file>