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95" r:id="rId5"/>
    <p:sldId id="296" r:id="rId6"/>
    <p:sldId id="259" r:id="rId7"/>
    <p:sldId id="297" r:id="rId8"/>
    <p:sldId id="260" r:id="rId9"/>
    <p:sldId id="261" r:id="rId10"/>
    <p:sldId id="298" r:id="rId11"/>
    <p:sldId id="300" r:id="rId12"/>
    <p:sldId id="301" r:id="rId13"/>
    <p:sldId id="304" r:id="rId14"/>
    <p:sldId id="262" r:id="rId15"/>
    <p:sldId id="302" r:id="rId16"/>
    <p:sldId id="303" r:id="rId17"/>
    <p:sldId id="263" r:id="rId18"/>
    <p:sldId id="264" r:id="rId19"/>
    <p:sldId id="305" r:id="rId20"/>
    <p:sldId id="265" r:id="rId21"/>
    <p:sldId id="266" r:id="rId22"/>
    <p:sldId id="267" r:id="rId23"/>
    <p:sldId id="306" r:id="rId24"/>
    <p:sldId id="268" r:id="rId25"/>
    <p:sldId id="276" r:id="rId26"/>
    <p:sldId id="277" r:id="rId27"/>
    <p:sldId id="307" r:id="rId28"/>
    <p:sldId id="278" r:id="rId29"/>
    <p:sldId id="279" r:id="rId30"/>
    <p:sldId id="280" r:id="rId31"/>
    <p:sldId id="308" r:id="rId32"/>
    <p:sldId id="309" r:id="rId33"/>
    <p:sldId id="269" r:id="rId34"/>
    <p:sldId id="270" r:id="rId35"/>
    <p:sldId id="271" r:id="rId36"/>
    <p:sldId id="310" r:id="rId37"/>
    <p:sldId id="272" r:id="rId38"/>
    <p:sldId id="281" r:id="rId39"/>
    <p:sldId id="311" r:id="rId40"/>
    <p:sldId id="282" r:id="rId41"/>
    <p:sldId id="312" r:id="rId42"/>
    <p:sldId id="283" r:id="rId43"/>
    <p:sldId id="313" r:id="rId44"/>
    <p:sldId id="314" r:id="rId45"/>
    <p:sldId id="273" r:id="rId46"/>
    <p:sldId id="284" r:id="rId47"/>
    <p:sldId id="315" r:id="rId48"/>
    <p:sldId id="285" r:id="rId49"/>
    <p:sldId id="316" r:id="rId50"/>
    <p:sldId id="286" r:id="rId51"/>
    <p:sldId id="317" r:id="rId52"/>
    <p:sldId id="287" r:id="rId53"/>
    <p:sldId id="318" r:id="rId54"/>
    <p:sldId id="288" r:id="rId55"/>
    <p:sldId id="319" r:id="rId56"/>
    <p:sldId id="289" r:id="rId57"/>
    <p:sldId id="290" r:id="rId58"/>
    <p:sldId id="320" r:id="rId59"/>
    <p:sldId id="291" r:id="rId60"/>
    <p:sldId id="321" r:id="rId61"/>
    <p:sldId id="322" r:id="rId62"/>
    <p:sldId id="292" r:id="rId63"/>
    <p:sldId id="293" r:id="rId64"/>
    <p:sldId id="294" r:id="rId65"/>
    <p:sldId id="324" r:id="rId66"/>
    <p:sldId id="32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B113-5DBF-F64B-9CC1-DA6E58917EC3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38AF9-7E79-A443-813B-39355341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DA99B-316D-264C-8268-09ACCF2E4F0A}" type="slidenum">
              <a:rPr lang="en-US"/>
              <a:pPr/>
              <a:t>4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2640A-32D8-EF43-82E1-44B26A0029B2}" type="slidenum">
              <a:rPr lang="en-US"/>
              <a:pPr/>
              <a:t>19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F62FB-842F-BA4E-BEA4-52221BF3A2DF}" type="slidenum">
              <a:rPr lang="en-US"/>
              <a:pPr/>
              <a:t>23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B7401-D5EC-6A41-A564-937E47A7F5BC}" type="slidenum">
              <a:rPr lang="en-US"/>
              <a:pPr/>
              <a:t>27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79029-34D9-3848-80E7-E26FF4AC0302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2A71C-25B3-C549-AA30-6EFFCD112FF3}" type="slidenum">
              <a:rPr lang="en-US"/>
              <a:pPr/>
              <a:t>32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DF9C4-B025-294E-919F-68D7A1694BEF}" type="slidenum">
              <a:rPr lang="en-US"/>
              <a:pPr/>
              <a:t>36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F59F0-3D1B-F441-AB41-3CDC5FFB3637}" type="slidenum">
              <a:rPr lang="en-US"/>
              <a:pPr/>
              <a:t>39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C6D0E-852D-E245-A8C7-B3AC8E14DF8E}" type="slidenum">
              <a:rPr lang="en-US"/>
              <a:pPr/>
              <a:t>41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FA413-E519-C242-A9DE-06DE0E829B32}" type="slidenum">
              <a:rPr lang="en-US"/>
              <a:pPr/>
              <a:t>43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CD897-521B-9B47-8F02-6E091B48FEDD}" type="slidenum">
              <a:rPr lang="en-US"/>
              <a:pPr/>
              <a:t>44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F3C7E-EB67-8B40-B381-88CEBD167333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206BE-99B7-0848-B229-F3D6B692B9C8}" type="slidenum">
              <a:rPr lang="en-US"/>
              <a:pPr/>
              <a:t>47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D743-0324-0142-A436-43A892A454D5}" type="slidenum">
              <a:rPr lang="en-US"/>
              <a:pPr/>
              <a:t>49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BB8D2-ED8F-6E44-924A-55D1EBCB3EC2}" type="slidenum">
              <a:rPr lang="en-US"/>
              <a:pPr/>
              <a:t>51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38AF9-7E79-A443-813B-3935534154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5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4768A-7F9D-0542-BB94-F2BAFAB38F40}" type="slidenum">
              <a:rPr lang="en-US"/>
              <a:pPr/>
              <a:t>53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24A07-FDBB-1649-8003-136538846A10}" type="slidenum">
              <a:rPr lang="en-US"/>
              <a:pPr/>
              <a:t>55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D37D-EA6B-784A-9115-4691CB010F65}" type="slidenum">
              <a:rPr lang="en-US"/>
              <a:pPr/>
              <a:t>58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0A1FD-9ED2-E34B-A776-282BCCB0AE71}" type="slidenum">
              <a:rPr lang="en-US"/>
              <a:pPr/>
              <a:t>60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7979-5986-F14A-9047-5028558B38B3}" type="slidenum">
              <a:rPr lang="en-US"/>
              <a:pPr/>
              <a:t>61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51FED-5AC3-C34D-8E2E-32A7249B06B6}" type="slidenum">
              <a:rPr lang="en-US"/>
              <a:pPr/>
              <a:t>65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4FAA8-C4BF-6B40-9D1E-693A5BEB6ED9}" type="slidenum">
              <a:rPr lang="en-US"/>
              <a:pPr/>
              <a:t>7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CE5EF-816C-0246-8DF1-8BE71457A178}" type="slidenum">
              <a:rPr lang="en-US"/>
              <a:pPr/>
              <a:t>66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805FC-DB62-074F-9DD7-7506153A6A05}" type="slidenum">
              <a:rPr lang="en-US"/>
              <a:pPr/>
              <a:t>10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B52C2-3E43-F348-9482-DCE178ED2F13}" type="slidenum">
              <a:rPr lang="en-US"/>
              <a:pPr/>
              <a:t>11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1B460-F3AB-DE4E-846F-5E8F8FE2D20F}" type="slidenum">
              <a:rPr lang="en-US"/>
              <a:pPr/>
              <a:t>12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93A52-1E02-6342-82AD-914068613F16}" type="slidenum">
              <a:rPr lang="en-US"/>
              <a:pPr/>
              <a:t>13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96A5A-0764-0849-B0D4-ACEC153AEB52}" type="slidenum">
              <a:rPr lang="en-US"/>
              <a:pPr/>
              <a:t>15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126F9-BCFA-DB45-8682-2FFF6B46DE2F}" type="slidenum">
              <a:rPr lang="en-US"/>
              <a:pPr/>
              <a:t>16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9BFB-46D1-524F-9935-6A1EDC2FC15D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666F-A45F-3547-8BDC-060E2ACF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476" y="221352"/>
            <a:ext cx="8119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Chapter </a:t>
            </a:r>
            <a:r>
              <a:rPr lang="en-US" sz="4400" dirty="0" smtClean="0"/>
              <a:t>9: Water </a:t>
            </a:r>
            <a:r>
              <a:rPr lang="en-US" sz="4400" dirty="0" smtClean="0"/>
              <a:t>Resources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94" y="1511814"/>
            <a:ext cx="4118167" cy="43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225" cy="64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3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9_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700"/>
            <a:ext cx="58023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9_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9700"/>
            <a:ext cx="84343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3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2300"/>
            <a:ext cx="85312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4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321500"/>
            <a:ext cx="8585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Saltwater Intrusion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Adjacent ocean water dips into wells as a result of over pumping.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8042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9_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8800"/>
            <a:ext cx="8531225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5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9_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100"/>
            <a:ext cx="8531225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7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385800"/>
            <a:ext cx="83923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Surface Water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0553" y="1366376"/>
            <a:ext cx="8119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Rivers, ponds, lakes, and wetlands. </a:t>
            </a:r>
          </a:p>
          <a:p>
            <a:endParaRPr lang="en-US" sz="3200" dirty="0" smtClean="0"/>
          </a:p>
          <a:p>
            <a:r>
              <a:rPr lang="en-US" sz="3200" dirty="0" smtClean="0"/>
              <a:t>Largest River by Volume: Amazon in South America, Congo in Africa, and the Yangtze in China. </a:t>
            </a:r>
          </a:p>
          <a:p>
            <a:endParaRPr lang="en-US" sz="3200" dirty="0"/>
          </a:p>
          <a:p>
            <a:r>
              <a:rPr lang="en-US" sz="3200" dirty="0" smtClean="0"/>
              <a:t>Floodplain: where excess water spreads to land adjacent to the water source.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887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321500"/>
            <a:ext cx="8360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Lakes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Formed by depressions in the landscape, tectonic activity, and glaciation.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08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9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39700"/>
            <a:ext cx="39497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2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74" y="225050"/>
            <a:ext cx="8983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Dams and Salmon                                     on the Klamath River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8011" y="1671600"/>
            <a:ext cx="832807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Klamath River runs 250 miles from southern Oregon to northern California.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Once contained the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largest salmon fishery on the West Coast.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the early 1900s two large lakes were drained and turned into farmland.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4 hydroelectric dams were build between 1908 and 1962.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Presented a problem to migratory salmon and warmed the water above the dams.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9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208975"/>
            <a:ext cx="832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Lakes Classified by Level of Productivity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6851" y="1125443"/>
            <a:ext cx="874206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Oligotrophic: Lacking nutrients, low productivity. </a:t>
            </a:r>
          </a:p>
          <a:p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err="1" smtClean="0"/>
              <a:t>Mesotrophic</a:t>
            </a:r>
            <a:r>
              <a:rPr lang="en-US" sz="3200" dirty="0" smtClean="0"/>
              <a:t>: moderate amount of productivity.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dirty="0" smtClean="0"/>
              <a:t>Eutrophic: High level of productivity. </a:t>
            </a:r>
          </a:p>
          <a:p>
            <a:endParaRPr lang="en-US" sz="3200" dirty="0"/>
          </a:p>
          <a:p>
            <a:r>
              <a:rPr lang="en-US" sz="3200" dirty="0" smtClean="0"/>
              <a:t>Wetlands: swamps, mangroves, bogs and marshes can absorb and store excess water(flood reduction). </a:t>
            </a:r>
          </a:p>
          <a:p>
            <a:endParaRPr lang="en-US" sz="3200" dirty="0"/>
          </a:p>
          <a:p>
            <a:r>
              <a:rPr lang="en-US" sz="3200" dirty="0" smtClean="0"/>
              <a:t>Everglades in FL and the </a:t>
            </a:r>
            <a:r>
              <a:rPr lang="en-US" sz="3200" dirty="0" err="1" smtClean="0"/>
              <a:t>Pantanal</a:t>
            </a:r>
            <a:r>
              <a:rPr lang="en-US" sz="3200" dirty="0" smtClean="0"/>
              <a:t> in South America are the largest!!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71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337575"/>
            <a:ext cx="8488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Atmospheric Water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1934" y="1639651"/>
            <a:ext cx="8279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Contains only a small % of water on Earth.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Important for global distribution.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Agriculture, livestock and nutrient cycling depend on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When the soil dries and hardens the water can run off of it.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30" y="353650"/>
            <a:ext cx="8119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Wheat fields are more susceptible to erosion compared to native plants.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the US in 1935 a prolonged drought caused a decade of crop failures.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“The Dust Bowl” caused major disruption to the Great Plains.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28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9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"/>
            <a:ext cx="8531225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434025"/>
            <a:ext cx="8311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Additionally, impermeable surfaces such as pavement or buildings do not allow water penetration therefore water runs off into lakes and streams.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Flooding can lead to property damage as well as loss of human and animal lives.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9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2" y="241125"/>
            <a:ext cx="9031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Humans Alter the Availability of Water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3702" y="1205626"/>
            <a:ext cx="8440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Levees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3702" y="2266576"/>
            <a:ext cx="844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An enlarged bank build up on each side of the river.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Mississippi has the largest system of levees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297632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0"/>
            <a:ext cx="845669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Disadvantages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Natural floodwaters no longer add to the fertility to the floodplains.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Sediments get deposited where the river meets the ocean.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Levees prevent flooding in one area but increase it in another.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Encourages development on the floodplains, yet these areas still flood.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Hurricane Katrina in 2005: nearly 50 levees were toppled.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22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1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0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257200"/>
            <a:ext cx="829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Dikes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6244" y="1318151"/>
            <a:ext cx="8167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Similar to levees but are built to prevent ocean water from flooding adjacent land.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Netherlands is below sea level so has an extensive system of dikes.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107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353650"/>
            <a:ext cx="829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Dams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8011" y="1575351"/>
            <a:ext cx="8295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Barrier across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is stored behind a damn in large body of water called a </a:t>
            </a:r>
            <a:r>
              <a:rPr lang="en-US" sz="3200" u="sng" dirty="0" smtClean="0"/>
              <a:t>reservoir</a:t>
            </a:r>
            <a:r>
              <a:rPr lang="en-US" sz="3200" dirty="0" smtClean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Built for human consumption, generation of electricity, flood control, and recreation.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82, 642 dams in the US.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Only 3% of the dams in the US were built for hydroelectric power, 18% for flood control, 38% for human recreation.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2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385800"/>
            <a:ext cx="840846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In 1977 the </a:t>
            </a:r>
            <a:r>
              <a:rPr lang="en-US" sz="3200" dirty="0"/>
              <a:t>C</a:t>
            </a:r>
            <a:r>
              <a:rPr lang="en-US" sz="3200" dirty="0" smtClean="0"/>
              <a:t>oho </a:t>
            </a:r>
            <a:r>
              <a:rPr lang="en-US" sz="3200" dirty="0" smtClean="0"/>
              <a:t>salmon was given protection under the US Endangered Species Act.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river could not go under a certain level therefore this challenged farmers.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2002 the salmon suffered a major die-off due to warm waters, algal blooms, and disease.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Agreement with fisheries, farmers, and hydroelectric company was met and the damn is scheduled to be removed by 2020.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77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79" y="257200"/>
            <a:ext cx="829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Disadvantages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82321" y="1478901"/>
            <a:ext cx="818337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Large amount of materials and energy to build.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Displaces people.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Disrupts natural seasonal flooding.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Interrupts the natural flow of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Heavily displaces migratory fish such as salmon. </a:t>
            </a:r>
          </a:p>
          <a:p>
            <a:endParaRPr lang="en-US" sz="3200" u="sng" dirty="0" smtClean="0"/>
          </a:p>
          <a:p>
            <a:r>
              <a:rPr lang="en-US" sz="3200" u="sng" dirty="0" smtClean="0"/>
              <a:t>Fish Ladders </a:t>
            </a:r>
            <a:r>
              <a:rPr lang="en-US" sz="3200" dirty="0" smtClean="0"/>
              <a:t>have been added to alleviate this problem.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5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9700"/>
            <a:ext cx="4070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89350"/>
            <a:ext cx="8376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Aqueducts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34089" y="1430676"/>
            <a:ext cx="8054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Canals or ditches used to carry water from one location to another.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Old aqueducts are very inefficient.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Both LA and NYC depend on aqueducts for water.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34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337575"/>
            <a:ext cx="8054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Disadvantages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8785" y="1414601"/>
            <a:ext cx="78296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 lot of time, money and resources to construct.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Disturbs natural habitats, fragments!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Less water flowing to where it naturally was.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Ocean water will flow into river mouths that have less water flow due to aqueducts.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310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450100"/>
            <a:ext cx="84245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the 1950s the Soviet Union diverted two rivers decreasing freshwater input into the Aral Sea.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Salinity of the lake increased destroying fish populations.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Split the Aral Sea into two different bodies of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Effected erosion rates and local climates. </a:t>
            </a:r>
          </a:p>
        </p:txBody>
      </p:sp>
    </p:spTree>
    <p:extLst>
      <p:ext uri="{BB962C8B-B14F-4D97-AF65-F5344CB8AC3E}">
        <p14:creationId xmlns:p14="http://schemas.microsoft.com/office/powerpoint/2010/main" val="51211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9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39700"/>
            <a:ext cx="49418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7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401875"/>
            <a:ext cx="8247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Desalination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2321" y="1527126"/>
            <a:ext cx="8247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Removing the salt from salt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Countries of the Middle East produce 50% of the world’s desalinated water.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2 Technologies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49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289350"/>
            <a:ext cx="8279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Distillation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Heat is used to boil water which leaves salt behind as it evaporates.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Steam is captured and condensed, yielding pure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great deal of energy is required to boil the water and condense it.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401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figure_09_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77838"/>
            <a:ext cx="8535987" cy="59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1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ure_09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7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4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7" y="273275"/>
            <a:ext cx="850492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Reverse Osmosis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is forced through a think semipermeable membrane at high pressure.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efficient and less costly than distillation.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left over, the brine, has a very high salt concentration and cannot be deposited on land or in bodies of water. </a:t>
            </a:r>
          </a:p>
          <a:p>
            <a:endParaRPr lang="en-US" sz="3200" dirty="0"/>
          </a:p>
          <a:p>
            <a:r>
              <a:rPr lang="en-US" sz="3200" dirty="0" smtClean="0"/>
              <a:t>The Middle East and North Africa have very little drinking water available.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025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9_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000"/>
            <a:ext cx="85312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38" y="369725"/>
            <a:ext cx="8649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Water Use By Humans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57" y="1511051"/>
            <a:ext cx="8521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70% of the world’s water is used for agriculture.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30% is split between industrial and household uses.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usage varies greatly among countries.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442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9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85312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0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09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700"/>
            <a:ext cx="68738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3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385800"/>
            <a:ext cx="8328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 Agriculture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57" y="1478901"/>
            <a:ext cx="8328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Production of one metric ton of grain (1000 Kg or 2200 </a:t>
            </a:r>
            <a:r>
              <a:rPr lang="en-US" sz="3200" dirty="0" err="1" smtClean="0"/>
              <a:t>lbs</a:t>
            </a:r>
            <a:r>
              <a:rPr lang="en-US" sz="3200" dirty="0" smtClean="0"/>
              <a:t>) requires more than 1 million liters of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India, China, US, and Pakistan account for more than half of the irrigated land in the world.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Producing 1 Kg of beef requires 11x more water than producing 1 Kg of wheat.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99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15" y="225050"/>
            <a:ext cx="8328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Irrigation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 dirty="0" smtClean="0"/>
              <a:t>Greatest potential for water conservation.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6244" y="1760209"/>
            <a:ext cx="79422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Furrow Irrigation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Easy and inexpensive.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Trenches or furrows are dug along side of the crops.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65% efficient</a:t>
            </a:r>
          </a:p>
        </p:txBody>
      </p:sp>
    </p:spTree>
    <p:extLst>
      <p:ext uri="{BB962C8B-B14F-4D97-AF65-F5344CB8AC3E}">
        <p14:creationId xmlns:p14="http://schemas.microsoft.com/office/powerpoint/2010/main" val="178282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9_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9700"/>
            <a:ext cx="81295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79" y="401875"/>
            <a:ext cx="8408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Flood Irrigation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Flooding the entire field letting the water soak in.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disruptive to plant growth.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70-80% efficiency.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6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09_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00"/>
            <a:ext cx="76168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1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unnumbered_9_p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700"/>
            <a:ext cx="45704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1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353650"/>
            <a:ext cx="8295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Spray Irrigation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expensive.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Uses energy.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pumped from a well and sprayed out.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70-95% efficiency.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607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_09_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9700"/>
            <a:ext cx="69961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8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434025"/>
            <a:ext cx="8376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Drip Irrigation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Slowly dripping hose.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Reduces weed growth by no surface watering.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Over 95% efficient. </a:t>
            </a:r>
          </a:p>
        </p:txBody>
      </p:sp>
    </p:spTree>
    <p:extLst>
      <p:ext uri="{BB962C8B-B14F-4D97-AF65-F5344CB8AC3E}">
        <p14:creationId xmlns:p14="http://schemas.microsoft.com/office/powerpoint/2010/main" val="29853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9_1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9700"/>
            <a:ext cx="76120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353650"/>
            <a:ext cx="8537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Hydroponic Agriculture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Growing crops in a greenhouse with no soil, just a nutrient rich solution.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Uses up to 95% less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grow every season of the year, uses little to no pesticides.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0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9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1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79" y="337575"/>
            <a:ext cx="832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Industry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8785" y="1478901"/>
            <a:ext cx="78939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Generating electricity, cooling machinery, and refining metals and paper.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the US ½ goes towards generating electricity.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Thermoelectric power plants use heat to convert the water into steam which turns turbines.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Large cooling towers are necessary to condense and cool the liquids therefore a large fraction is lost to the atmosphere.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83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450100"/>
            <a:ext cx="8022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Refining paper, and metals requires the use of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Kg of paper requires 33 gallons (125 L) of water to manufacture.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1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09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9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241125"/>
            <a:ext cx="8295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Households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57" y="1414601"/>
            <a:ext cx="829591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10% of all water used in the US is used in homes.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Varies dramatically among nations.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In the US: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41% is used for flushing toilets.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33% is used for bathing.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21% is used for laundry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5% for cooking and drinking.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Outdoor use varies greatly by state. </a:t>
            </a:r>
          </a:p>
        </p:txBody>
      </p:sp>
    </p:spTree>
    <p:extLst>
      <p:ext uri="{BB962C8B-B14F-4D97-AF65-F5344CB8AC3E}">
        <p14:creationId xmlns:p14="http://schemas.microsoft.com/office/powerpoint/2010/main" val="8640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417950"/>
            <a:ext cx="8183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Water is Abundant, But Usable Water is Rare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2321" y="2154051"/>
            <a:ext cx="81833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Nearly 70% of the Earth is covered with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97% in the oceans.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3% is freshwater.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¼ is underground.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rest is frozen in glaciers!!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505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09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700"/>
            <a:ext cx="63627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09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39700"/>
            <a:ext cx="49307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2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289350"/>
            <a:ext cx="840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Worldwide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3702" y="1462826"/>
            <a:ext cx="840846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1 billion people (15% of the world’s population) lack access to clean drinking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Every year 1.8 million dies of diarrheal diseases related to contaminated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About 5000 people die a day due to lack of clean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Poor conditions in developing nations do not provide safeguards that ensure the availability of clean drinking water.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42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417950"/>
            <a:ext cx="834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Future of Water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57" y="1398526"/>
            <a:ext cx="8344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 Ownership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Although areas may have rights to water use, no one truly owns the water.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1981 Chile initiated a free-market system of water distribution.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8244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466175"/>
            <a:ext cx="83441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 Conservation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2708" y="1462826"/>
            <a:ext cx="787790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reducing toilets.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 reducing shower heads.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Water-efficient native landscapes.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Recycling water after industrial use.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Improved gutter systems.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Gray Water: wastewater from baths, showers, bathroom sinks, and washing machines.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Using gray water for flushing the </a:t>
            </a:r>
            <a:r>
              <a:rPr lang="en-US" sz="3200" dirty="0" err="1" smtClean="0"/>
              <a:t>toliet</a:t>
            </a:r>
            <a:r>
              <a:rPr lang="en-US" sz="32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764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ure_09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"/>
            <a:ext cx="85312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ure_09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700"/>
            <a:ext cx="45704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122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2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32150"/>
            <a:ext cx="831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Groundwater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892891"/>
            <a:ext cx="9003323" cy="580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u="sng" dirty="0" smtClean="0"/>
              <a:t>Aquifer</a:t>
            </a:r>
            <a:r>
              <a:rPr lang="en-US" sz="3200" dirty="0" smtClean="0"/>
              <a:t>: water found underground in the tiny spaces between rock and sediment. </a:t>
            </a:r>
          </a:p>
          <a:p>
            <a:endParaRPr lang="en-US" sz="3200" dirty="0"/>
          </a:p>
          <a:p>
            <a:r>
              <a:rPr lang="en-US" sz="3200" u="sng" dirty="0" smtClean="0"/>
              <a:t>Unconfined Aquifer</a:t>
            </a:r>
            <a:r>
              <a:rPr lang="en-US" sz="3200" dirty="0" smtClean="0"/>
              <a:t>: water can flow in and out, recharged often. 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u="sng" dirty="0" smtClean="0"/>
              <a:t>Confined Aquifer:</a:t>
            </a:r>
            <a:r>
              <a:rPr lang="en-US" sz="3200" dirty="0" smtClean="0"/>
              <a:t> water remains inside, less anthropogenic influence. </a:t>
            </a:r>
          </a:p>
          <a:p>
            <a:endParaRPr lang="en-US" sz="3200" dirty="0"/>
          </a:p>
          <a:p>
            <a:r>
              <a:rPr lang="en-US" sz="3200" u="sng" dirty="0" smtClean="0"/>
              <a:t>Water Table: </a:t>
            </a:r>
            <a:r>
              <a:rPr lang="en-US" sz="3200" dirty="0" smtClean="0"/>
              <a:t>the uppermost level at which the water in a given area fully saturates the rock or soil (surface of the groundwater).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139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38" y="353650"/>
            <a:ext cx="8086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Springs:</a:t>
            </a:r>
            <a:r>
              <a:rPr lang="en-US" sz="3200" dirty="0" smtClean="0"/>
              <a:t> water from aquifers percolate up to the ground surface.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u="sng" dirty="0" smtClean="0"/>
              <a:t>Artesian Well</a:t>
            </a:r>
            <a:r>
              <a:rPr lang="en-US" sz="3200" dirty="0" smtClean="0"/>
              <a:t>: enough pressure from the surrounding rock to cause the water to rise.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7238" y="3858002"/>
            <a:ext cx="8488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Ogallala Aquifer: largest confined aquifer in the US. Found in the </a:t>
            </a:r>
            <a:r>
              <a:rPr lang="en-US" sz="3200" dirty="0" err="1" smtClean="0"/>
              <a:t>midwest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200" dirty="0" smtClean="0"/>
              <a:t>Rapid pumping of a deep well can cause adjacent, shallower wells to go dry.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81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1612</Words>
  <Application>Microsoft Macintosh PowerPoint</Application>
  <PresentationFormat>On-screen Show (4:3)</PresentationFormat>
  <Paragraphs>228</Paragraphs>
  <Slides>66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35</cp:revision>
  <dcterms:created xsi:type="dcterms:W3CDTF">2014-12-23T04:35:00Z</dcterms:created>
  <dcterms:modified xsi:type="dcterms:W3CDTF">2015-01-18T18:45:41Z</dcterms:modified>
</cp:coreProperties>
</file>