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85" r:id="rId3"/>
    <p:sldId id="286" r:id="rId4"/>
    <p:sldId id="257" r:id="rId5"/>
    <p:sldId id="258" r:id="rId6"/>
    <p:sldId id="287" r:id="rId7"/>
    <p:sldId id="288" r:id="rId8"/>
    <p:sldId id="259" r:id="rId9"/>
    <p:sldId id="290" r:id="rId10"/>
    <p:sldId id="289" r:id="rId11"/>
    <p:sldId id="260" r:id="rId12"/>
    <p:sldId id="261" r:id="rId13"/>
    <p:sldId id="262" r:id="rId14"/>
    <p:sldId id="276" r:id="rId15"/>
    <p:sldId id="291" r:id="rId16"/>
    <p:sldId id="263" r:id="rId17"/>
    <p:sldId id="292" r:id="rId18"/>
    <p:sldId id="264" r:id="rId19"/>
    <p:sldId id="293" r:id="rId20"/>
    <p:sldId id="265" r:id="rId21"/>
    <p:sldId id="266" r:id="rId22"/>
    <p:sldId id="267" r:id="rId23"/>
    <p:sldId id="294" r:id="rId24"/>
    <p:sldId id="268" r:id="rId25"/>
    <p:sldId id="269" r:id="rId26"/>
    <p:sldId id="295" r:id="rId27"/>
    <p:sldId id="270" r:id="rId28"/>
    <p:sldId id="271" r:id="rId29"/>
    <p:sldId id="296" r:id="rId30"/>
    <p:sldId id="277" r:id="rId31"/>
    <p:sldId id="297" r:id="rId32"/>
    <p:sldId id="278" r:id="rId33"/>
    <p:sldId id="298" r:id="rId34"/>
    <p:sldId id="280" r:id="rId35"/>
    <p:sldId id="299" r:id="rId36"/>
    <p:sldId id="272" r:id="rId37"/>
    <p:sldId id="273" r:id="rId38"/>
    <p:sldId id="274" r:id="rId39"/>
    <p:sldId id="281" r:id="rId40"/>
    <p:sldId id="300" r:id="rId41"/>
    <p:sldId id="282" r:id="rId42"/>
    <p:sldId id="301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4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C92CE-B3F4-A64B-B01E-4735DC0CEDA6}" type="datetimeFigureOut">
              <a:rPr lang="en-US" smtClean="0"/>
              <a:t>12/13/14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88608-E3D2-1344-9163-F84EFC0FF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84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CF4BFB-74A7-E44B-B403-A24562F61EDF}" type="slidenum">
              <a:rPr lang="en-US"/>
              <a:pPr/>
              <a:t>2</a:t>
            </a:fld>
            <a:endParaRPr lang="en-US"/>
          </a:p>
        </p:txBody>
      </p:sp>
      <p:sp>
        <p:nvSpPr>
          <p:cNvPr id="14745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A5D8A5-C348-024F-B35B-5044A5A64E9F}" type="slidenum">
              <a:rPr lang="en-US"/>
              <a:pPr/>
              <a:t>23</a:t>
            </a:fld>
            <a:endParaRPr lang="en-US"/>
          </a:p>
        </p:txBody>
      </p:sp>
      <p:sp>
        <p:nvSpPr>
          <p:cNvPr id="15872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8C531A-6264-3A46-AE94-0D0E5B509313}" type="slidenum">
              <a:rPr lang="en-US"/>
              <a:pPr/>
              <a:t>26</a:t>
            </a:fld>
            <a:endParaRPr lang="en-US"/>
          </a:p>
        </p:txBody>
      </p:sp>
      <p:sp>
        <p:nvSpPr>
          <p:cNvPr id="16077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835A7E-2870-C243-A400-2F5D0B703637}" type="slidenum">
              <a:rPr lang="en-US"/>
              <a:pPr/>
              <a:t>29</a:t>
            </a:fld>
            <a:endParaRPr lang="en-US"/>
          </a:p>
        </p:txBody>
      </p:sp>
      <p:sp>
        <p:nvSpPr>
          <p:cNvPr id="16281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BE8AD3-A652-4D43-B21F-7D464CA726C1}" type="slidenum">
              <a:rPr lang="en-US"/>
              <a:pPr/>
              <a:t>31</a:t>
            </a:fld>
            <a:endParaRPr lang="en-US"/>
          </a:p>
        </p:txBody>
      </p:sp>
      <p:sp>
        <p:nvSpPr>
          <p:cNvPr id="16384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D20693-DB71-D643-AC1A-6740AE9BC1D8}" type="slidenum">
              <a:rPr lang="en-US"/>
              <a:pPr/>
              <a:t>33</a:t>
            </a:fld>
            <a:endParaRPr lang="en-US"/>
          </a:p>
        </p:txBody>
      </p:sp>
      <p:sp>
        <p:nvSpPr>
          <p:cNvPr id="16486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1D2137-6C73-D048-9AFC-C671FA445F67}" type="slidenum">
              <a:rPr lang="en-US"/>
              <a:pPr/>
              <a:t>35</a:t>
            </a:fld>
            <a:endParaRPr lang="en-US"/>
          </a:p>
        </p:txBody>
      </p:sp>
      <p:sp>
        <p:nvSpPr>
          <p:cNvPr id="16589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AFE9C-7E0B-D54D-A5F6-F3E05293BE29}" type="slidenum">
              <a:rPr lang="en-US"/>
              <a:pPr/>
              <a:t>40</a:t>
            </a:fld>
            <a:endParaRPr lang="en-US"/>
          </a:p>
        </p:txBody>
      </p:sp>
      <p:sp>
        <p:nvSpPr>
          <p:cNvPr id="16896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99F2BF-B2D5-B148-80AE-C18E5898182D}" type="slidenum">
              <a:rPr lang="en-US"/>
              <a:pPr/>
              <a:t>42</a:t>
            </a:fld>
            <a:endParaRPr lang="en-US"/>
          </a:p>
        </p:txBody>
      </p:sp>
      <p:sp>
        <p:nvSpPr>
          <p:cNvPr id="17101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C926FE-C3C6-924B-A233-646404AB80A4}" type="slidenum">
              <a:rPr lang="en-US"/>
              <a:pPr/>
              <a:t>3</a:t>
            </a:fld>
            <a:endParaRPr lang="en-US"/>
          </a:p>
        </p:txBody>
      </p:sp>
      <p:sp>
        <p:nvSpPr>
          <p:cNvPr id="14848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579C6A-22C6-CC45-A846-2E1C14BE829B}" type="slidenum">
              <a:rPr lang="en-US"/>
              <a:pPr/>
              <a:t>6</a:t>
            </a:fld>
            <a:endParaRPr lang="en-US"/>
          </a:p>
        </p:txBody>
      </p:sp>
      <p:sp>
        <p:nvSpPr>
          <p:cNvPr id="15155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8608D2-1894-7748-A119-BBDB71DF2725}" type="slidenum">
              <a:rPr lang="en-US"/>
              <a:pPr/>
              <a:t>7</a:t>
            </a:fld>
            <a:endParaRPr lang="en-US"/>
          </a:p>
        </p:txBody>
      </p:sp>
      <p:sp>
        <p:nvSpPr>
          <p:cNvPr id="15257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C1AA20-E6C4-6C49-B4FE-1DEFA404E345}" type="slidenum">
              <a:rPr lang="en-US"/>
              <a:pPr/>
              <a:t>9</a:t>
            </a:fld>
            <a:endParaRPr lang="en-US"/>
          </a:p>
        </p:txBody>
      </p:sp>
      <p:sp>
        <p:nvSpPr>
          <p:cNvPr id="15360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E3B827-5863-E242-B94A-EB4E677D44A3}" type="slidenum">
              <a:rPr lang="en-US"/>
              <a:pPr/>
              <a:t>10</a:t>
            </a:fld>
            <a:endParaRPr lang="en-US"/>
          </a:p>
        </p:txBody>
      </p:sp>
      <p:sp>
        <p:nvSpPr>
          <p:cNvPr id="15462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3112DB-3611-FC4D-8814-03BDFA8CA89B}" type="slidenum">
              <a:rPr lang="en-US"/>
              <a:pPr/>
              <a:t>15</a:t>
            </a:fld>
            <a:endParaRPr lang="en-US"/>
          </a:p>
        </p:txBody>
      </p:sp>
      <p:sp>
        <p:nvSpPr>
          <p:cNvPr id="15565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001E3C-C453-5C43-ABA0-2A870B5EA856}" type="slidenum">
              <a:rPr lang="en-US"/>
              <a:pPr/>
              <a:t>17</a:t>
            </a:fld>
            <a:endParaRPr lang="en-US"/>
          </a:p>
        </p:txBody>
      </p:sp>
      <p:sp>
        <p:nvSpPr>
          <p:cNvPr id="15667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3066DE-A5C9-A141-AC95-63CD1457489C}" type="slidenum">
              <a:rPr lang="en-US"/>
              <a:pPr/>
              <a:t>19</a:t>
            </a:fld>
            <a:endParaRPr lang="en-US"/>
          </a:p>
        </p:txBody>
      </p:sp>
      <p:sp>
        <p:nvSpPr>
          <p:cNvPr id="15769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61AB-9C22-CE4C-8069-7348D834E9FA}" type="datetimeFigureOut">
              <a:rPr lang="en-US" smtClean="0"/>
              <a:t>12/13/14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66B0-0C02-BF40-8EA3-F1F301363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7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61AB-9C22-CE4C-8069-7348D834E9FA}" type="datetimeFigureOut">
              <a:rPr lang="en-US" smtClean="0"/>
              <a:t>12/13/14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66B0-0C02-BF40-8EA3-F1F301363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89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61AB-9C22-CE4C-8069-7348D834E9FA}" type="datetimeFigureOut">
              <a:rPr lang="en-US" smtClean="0"/>
              <a:t>12/13/14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66B0-0C02-BF40-8EA3-F1F301363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56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61AB-9C22-CE4C-8069-7348D834E9FA}" type="datetimeFigureOut">
              <a:rPr lang="en-US" smtClean="0"/>
              <a:t>12/13/14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66B0-0C02-BF40-8EA3-F1F301363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34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61AB-9C22-CE4C-8069-7348D834E9FA}" type="datetimeFigureOut">
              <a:rPr lang="en-US" smtClean="0"/>
              <a:t>12/13/14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66B0-0C02-BF40-8EA3-F1F301363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88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61AB-9C22-CE4C-8069-7348D834E9FA}" type="datetimeFigureOut">
              <a:rPr lang="en-US" smtClean="0"/>
              <a:t>12/13/14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66B0-0C02-BF40-8EA3-F1F301363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79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61AB-9C22-CE4C-8069-7348D834E9FA}" type="datetimeFigureOut">
              <a:rPr lang="en-US" smtClean="0"/>
              <a:t>12/13/14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66B0-0C02-BF40-8EA3-F1F301363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74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61AB-9C22-CE4C-8069-7348D834E9FA}" type="datetimeFigureOut">
              <a:rPr lang="en-US" smtClean="0"/>
              <a:t>12/13/14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66B0-0C02-BF40-8EA3-F1F301363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2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61AB-9C22-CE4C-8069-7348D834E9FA}" type="datetimeFigureOut">
              <a:rPr lang="en-US" smtClean="0"/>
              <a:t>12/13/14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66B0-0C02-BF40-8EA3-F1F301363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46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61AB-9C22-CE4C-8069-7348D834E9FA}" type="datetimeFigureOut">
              <a:rPr lang="en-US" smtClean="0"/>
              <a:t>12/13/14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66B0-0C02-BF40-8EA3-F1F301363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19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61AB-9C22-CE4C-8069-7348D834E9FA}" type="datetimeFigureOut">
              <a:rPr lang="en-US" smtClean="0"/>
              <a:t>12/13/14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66B0-0C02-BF40-8EA3-F1F301363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5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E61AB-9C22-CE4C-8069-7348D834E9FA}" type="datetimeFigureOut">
              <a:rPr lang="en-US" smtClean="0"/>
              <a:t>12/13/14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66B0-0C02-BF40-8EA3-F1F301363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3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0597" y="298033"/>
            <a:ext cx="83195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The Human Population </a:t>
            </a: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531308" y="1412418"/>
            <a:ext cx="8228790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Environmental Implications of China’s Growing Population</a:t>
            </a:r>
          </a:p>
          <a:p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China has 20% of the  world’s population (1.3 billion)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Currently the largest emitter of 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1970s started the 1 child per family policy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Population may start to decline by 2040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Beginning to improve conditions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Other nations pose a risk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69341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figure_07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0200"/>
            <a:ext cx="8531225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253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390" y="427613"/>
            <a:ext cx="822879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Doubling Time: the number of years it takes for a population to double. </a:t>
            </a:r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The Rule of 70: tells you the number of years it takes for a population to double. </a:t>
            </a:r>
          </a:p>
          <a:p>
            <a:endParaRPr lang="en-US" sz="3200" dirty="0"/>
          </a:p>
          <a:p>
            <a:r>
              <a:rPr lang="en-US" sz="3200" dirty="0" smtClean="0"/>
              <a:t>Doubling Time(years) =s     	70/Growth Rate</a:t>
            </a:r>
          </a:p>
          <a:p>
            <a:endParaRPr lang="en-US" sz="3200" dirty="0"/>
          </a:p>
          <a:p>
            <a:r>
              <a:rPr lang="en-US" sz="3200" dirty="0" smtClean="0"/>
              <a:t>This occurs regardless of the population size!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95102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789" y="401053"/>
            <a:ext cx="8234948" cy="5386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Fertility</a:t>
            </a:r>
          </a:p>
          <a:p>
            <a:endParaRPr lang="en-US" sz="4400" dirty="0"/>
          </a:p>
          <a:p>
            <a:r>
              <a:rPr lang="en-US" sz="3200" dirty="0" smtClean="0"/>
              <a:t>Total Fertility Rate (TFR): estimate of the average number of children that each woman in a population will bear.  </a:t>
            </a:r>
          </a:p>
          <a:p>
            <a:endParaRPr lang="en-US" sz="3200" dirty="0"/>
          </a:p>
          <a:p>
            <a:r>
              <a:rPr lang="en-US" sz="3200" dirty="0" smtClean="0"/>
              <a:t>Replacement-Level Fertility: requirement to offset the average number of deaths in a populations of the current population size remains the same.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6763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684" y="360947"/>
            <a:ext cx="82082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Life Expectancy</a:t>
            </a:r>
          </a:p>
          <a:p>
            <a:endParaRPr lang="en-US" sz="4400" dirty="0"/>
          </a:p>
          <a:p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87684" y="1564105"/>
            <a:ext cx="82082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The average number of years that an infant is expected to live. 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Specific for country.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Specific for year. </a:t>
            </a:r>
            <a:endParaRPr lang="en-US" sz="3200" dirty="0"/>
          </a:p>
          <a:p>
            <a:pPr marL="457200" indent="-457200">
              <a:buFont typeface="Arial"/>
              <a:buChar char="•"/>
            </a:pPr>
            <a:endParaRPr lang="en-US" sz="3200" dirty="0" smtClean="0"/>
          </a:p>
          <a:p>
            <a:r>
              <a:rPr lang="en-US" sz="3200" dirty="0" smtClean="0"/>
              <a:t>Infant/Child Mortality: </a:t>
            </a:r>
          </a:p>
          <a:p>
            <a:r>
              <a:rPr lang="en-US" sz="3200" dirty="0" smtClean="0"/>
              <a:t>Infant: deaths under 1 year old. </a:t>
            </a:r>
          </a:p>
          <a:p>
            <a:r>
              <a:rPr lang="en-US" sz="3200" dirty="0" smtClean="0"/>
              <a:t>Child: deaths under 5 years old. </a:t>
            </a:r>
          </a:p>
        </p:txBody>
      </p:sp>
    </p:spTree>
    <p:extLst>
      <p:ext uri="{BB962C8B-B14F-4D97-AF65-F5344CB8AC3E}">
        <p14:creationId xmlns:p14="http://schemas.microsoft.com/office/powerpoint/2010/main" val="2244585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474" y="401053"/>
            <a:ext cx="8488947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Predictor of health care, food supply, drinking water, sanitation, and prenatal care. 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  <a:p>
            <a:pPr marL="457200" indent="-457200">
              <a:buFont typeface="Arial"/>
              <a:buChar char="•"/>
            </a:pPr>
            <a:endParaRPr lang="en-US" sz="3200" dirty="0" smtClean="0"/>
          </a:p>
          <a:p>
            <a:r>
              <a:rPr lang="en-US" sz="3200" dirty="0" smtClean="0"/>
              <a:t>US: 6.6</a:t>
            </a:r>
          </a:p>
          <a:p>
            <a:r>
              <a:rPr lang="en-US" sz="3200" dirty="0" smtClean="0"/>
              <a:t>France and Sweden: 2.5, 3.6</a:t>
            </a:r>
          </a:p>
          <a:p>
            <a:r>
              <a:rPr lang="en-US" sz="3200" dirty="0" smtClean="0"/>
              <a:t>Liberia: 99</a:t>
            </a:r>
          </a:p>
          <a:p>
            <a:r>
              <a:rPr lang="en-US" sz="3200" dirty="0" smtClean="0"/>
              <a:t>Bolivia: 50</a:t>
            </a:r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Varies within each country as well. </a:t>
            </a:r>
          </a:p>
        </p:txBody>
      </p:sp>
    </p:spTree>
    <p:extLst>
      <p:ext uri="{BB962C8B-B14F-4D97-AF65-F5344CB8AC3E}">
        <p14:creationId xmlns:p14="http://schemas.microsoft.com/office/powerpoint/2010/main" val="1794413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figure_07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"/>
            <a:ext cx="8531225" cy="603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45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7684" y="360947"/>
            <a:ext cx="83552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Aging and Disease</a:t>
            </a:r>
          </a:p>
          <a:p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87684" y="1390316"/>
            <a:ext cx="80344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Second largest killer to heart disease.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Tuberculosis and malaria were responsible for the most amount of deaths.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HIV has taken its place.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77068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figure_07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"/>
            <a:ext cx="8531225" cy="631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571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316" y="387684"/>
            <a:ext cx="8301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AIDS and HIV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74316" y="1363579"/>
            <a:ext cx="83017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Responsible for the for the greatest amount of human deaths.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Affects humans in their reproductive years.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Most prominent in Africa.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84915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figure_07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139700"/>
            <a:ext cx="5613400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658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figure_07_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9700"/>
            <a:ext cx="6094413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953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26" y="307474"/>
            <a:ext cx="827505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Age Structure</a:t>
            </a:r>
          </a:p>
          <a:p>
            <a:endParaRPr lang="en-US" sz="3200" dirty="0"/>
          </a:p>
          <a:p>
            <a:r>
              <a:rPr lang="en-US" sz="3200" dirty="0" smtClean="0"/>
              <a:t>Age Structure Diagrams: how its members are distributed across age ranges. </a:t>
            </a:r>
          </a:p>
          <a:p>
            <a:endParaRPr lang="en-US" sz="3200" dirty="0" smtClean="0"/>
          </a:p>
          <a:p>
            <a:r>
              <a:rPr lang="en-US" sz="3200" dirty="0" smtClean="0"/>
              <a:t>3 Types</a:t>
            </a:r>
          </a:p>
          <a:p>
            <a:endParaRPr lang="en-US" sz="3200" dirty="0"/>
          </a:p>
          <a:p>
            <a:r>
              <a:rPr lang="en-US" sz="3200" dirty="0" smtClean="0"/>
              <a:t>1. Population Pyramid: Many young people, wide at the bottom. </a:t>
            </a:r>
          </a:p>
          <a:p>
            <a:endParaRPr lang="en-US" sz="3200" dirty="0"/>
          </a:p>
          <a:p>
            <a:r>
              <a:rPr lang="en-US" sz="3200" dirty="0" smtClean="0"/>
              <a:t>Example: India </a:t>
            </a:r>
          </a:p>
        </p:txBody>
      </p:sp>
    </p:spTree>
    <p:extLst>
      <p:ext uri="{BB962C8B-B14F-4D97-AF65-F5344CB8AC3E}">
        <p14:creationId xmlns:p14="http://schemas.microsoft.com/office/powerpoint/2010/main" val="3826125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947" y="240632"/>
            <a:ext cx="83686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 Has little difference between the number of individuals in younger age groups and older age groups. </a:t>
            </a:r>
          </a:p>
          <a:p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Slow growth or approaching no growth. 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  <a:p>
            <a:r>
              <a:rPr lang="en-US" sz="3200" dirty="0" smtClean="0"/>
              <a:t>Example: USA, Canada</a:t>
            </a:r>
          </a:p>
          <a:p>
            <a:endParaRPr lang="en-US" sz="3200" dirty="0"/>
          </a:p>
          <a:p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5112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315" y="508910"/>
            <a:ext cx="77002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3. Greater number of older people than younger people. </a:t>
            </a:r>
          </a:p>
          <a:p>
            <a:endParaRPr lang="en-US" sz="3200" dirty="0"/>
          </a:p>
          <a:p>
            <a:r>
              <a:rPr lang="en-US" sz="3200" dirty="0"/>
              <a:t>Example: Italy, Germany, and Russia </a:t>
            </a:r>
          </a:p>
        </p:txBody>
      </p:sp>
    </p:spTree>
    <p:extLst>
      <p:ext uri="{BB962C8B-B14F-4D97-AF65-F5344CB8AC3E}">
        <p14:creationId xmlns:p14="http://schemas.microsoft.com/office/powerpoint/2010/main" val="3559371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figure_07_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9700"/>
            <a:ext cx="6410325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811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789" y="561474"/>
            <a:ext cx="82215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Migration</a:t>
            </a:r>
          </a:p>
          <a:p>
            <a:endParaRPr lang="en-US" sz="3200" dirty="0" smtClean="0"/>
          </a:p>
          <a:p>
            <a:r>
              <a:rPr lang="en-US" sz="3200" dirty="0" smtClean="0"/>
              <a:t>Net Migration Rate: Difference between immigration and emigration in a given year per 1, 000 people. 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9188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842" y="481263"/>
            <a:ext cx="85290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Demographic Transition </a:t>
            </a:r>
          </a:p>
          <a:p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67895" y="1550737"/>
            <a:ext cx="82082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As a country moves from a subsistence economy to industrialization and increased affluence, it undergoes a predictable shift in population growth.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44108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figure_07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9700"/>
            <a:ext cx="6873875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459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368" y="120315"/>
            <a:ext cx="8676106" cy="6986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 Phases</a:t>
            </a:r>
          </a:p>
          <a:p>
            <a:endParaRPr lang="en-US" sz="3200" dirty="0"/>
          </a:p>
          <a:p>
            <a:pPr marL="514350" indent="-514350">
              <a:lnSpc>
                <a:spcPct val="80000"/>
              </a:lnSpc>
              <a:buAutoNum type="arabicPeriod"/>
            </a:pPr>
            <a:r>
              <a:rPr lang="en-US" sz="3200" dirty="0" smtClean="0"/>
              <a:t>Slow Population Growth: population nearly in a steady state.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Countries that have not modernized. </a:t>
            </a:r>
          </a:p>
          <a:p>
            <a:endParaRPr lang="en-US" sz="3200" dirty="0"/>
          </a:p>
          <a:p>
            <a:r>
              <a:rPr lang="en-US" sz="3200" dirty="0" smtClean="0"/>
              <a:t>2. Rapid Population Growth: Death rate declines as birth rate increases. </a:t>
            </a:r>
          </a:p>
          <a:p>
            <a:endParaRPr lang="en-US" sz="3200" dirty="0"/>
          </a:p>
          <a:p>
            <a:r>
              <a:rPr lang="en-US" sz="3200" dirty="0" smtClean="0"/>
              <a:t>3. Stable Population Growth: Birth and death rates decrease. </a:t>
            </a:r>
          </a:p>
          <a:p>
            <a:endParaRPr lang="en-US" sz="3200" dirty="0"/>
          </a:p>
          <a:p>
            <a:r>
              <a:rPr lang="en-US" sz="3200" dirty="0" smtClean="0"/>
              <a:t>4. Declining Population Growth: fewer young, more old.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55949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105" y="374316"/>
            <a:ext cx="86226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Family Planning</a:t>
            </a:r>
          </a:p>
          <a:p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Regulation of the number or the spacing of offspring through the use of birth control.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The more education, the less children people tend to have.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048947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figure_07_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9700"/>
            <a:ext cx="7178675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150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unnumbered_07_p1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9700"/>
            <a:ext cx="6253163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453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737" y="280737"/>
            <a:ext cx="86226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Population Size and Consumption Interact to Influence the Environment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9834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figure_07_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39700"/>
            <a:ext cx="8142288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753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735" y="360947"/>
            <a:ext cx="8638595" cy="678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Economic Development</a:t>
            </a:r>
          </a:p>
          <a:p>
            <a:endParaRPr lang="en-US" sz="3200" dirty="0"/>
          </a:p>
          <a:p>
            <a:pPr marL="457200" indent="-457200">
              <a:lnSpc>
                <a:spcPct val="80000"/>
              </a:lnSpc>
              <a:buFont typeface="Arial"/>
              <a:buChar char="•"/>
            </a:pPr>
            <a:r>
              <a:rPr lang="en-US" sz="3200" dirty="0" smtClean="0"/>
              <a:t>9 of the 12 most populous nations on Earth are developing countries.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5.6 billion people live in developing countries and only 1.3 billion live in developed.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Developed country #s have leveled off while developing county numbers have increased.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Calculating per capita ecological footprint for a country provides a way to measure the effect of affluence. </a:t>
            </a:r>
          </a:p>
          <a:p>
            <a:endParaRPr lang="en-US" sz="3200" dirty="0" smtClean="0"/>
          </a:p>
          <a:p>
            <a:pPr>
              <a:lnSpc>
                <a:spcPct val="80000"/>
              </a:lnSpc>
            </a:pPr>
            <a:r>
              <a:rPr lang="en-US" sz="3200" dirty="0" smtClean="0"/>
              <a:t>Affluence: money, goods property.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71730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figure_07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39700"/>
            <a:ext cx="7410450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437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211" y="360947"/>
            <a:ext cx="831515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IPAT Equation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5932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Impact =   Population x Affluence x Technology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34211" y="2790604"/>
            <a:ext cx="83151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Population: amount of people. </a:t>
            </a:r>
          </a:p>
          <a:p>
            <a:endParaRPr lang="en-US" sz="3200" dirty="0"/>
          </a:p>
          <a:p>
            <a:r>
              <a:rPr lang="en-US" sz="3200" dirty="0" smtClean="0"/>
              <a:t>Affluence: the more affluence, the higher the environmental impact. </a:t>
            </a:r>
          </a:p>
          <a:p>
            <a:endParaRPr lang="en-US" sz="3200" dirty="0"/>
          </a:p>
          <a:p>
            <a:r>
              <a:rPr lang="en-US" sz="3200" dirty="0" smtClean="0"/>
              <a:t>Technology: Destructive </a:t>
            </a:r>
            <a:r>
              <a:rPr lang="en-US" sz="3200" dirty="0" err="1" smtClean="0"/>
              <a:t>technology..difficult</a:t>
            </a:r>
            <a:r>
              <a:rPr lang="en-US" sz="3200" dirty="0" smtClean="0"/>
              <a:t> to measure.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068068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figure_07_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8000"/>
            <a:ext cx="8531225" cy="584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347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368" y="357770"/>
            <a:ext cx="82989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Local, Global, and Urban Impacts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11368" y="1484745"/>
            <a:ext cx="8298907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Local Impacts: typical of rural, agriculturally based societies. </a:t>
            </a:r>
          </a:p>
          <a:p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Typically land and woody biomass.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Results in erosion, soil degradation and habitat loss.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May increase yield or productivity through fertilization, irrigation, and extending growing time.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771289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200" y="214664"/>
            <a:ext cx="8781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Global Impacts: typical of affluent or urban societies that tend to focus on industrial production and high technology.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6169" y="1877020"/>
            <a:ext cx="8620847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Conversion of land to agriculture reduces the uptake of atmospheric carbon dioxide by plants which affects the global carbon cycle.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Use of fertilizers  made from fossil fuels increases  the release of greenhouse gases into the atmosphere.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Transporting food requires the use of fossil fuels.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Building suburbs often means replacing natural areas with lawns and asphalt.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502980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398" y="232551"/>
            <a:ext cx="8209479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Urban Impacts</a:t>
            </a:r>
          </a:p>
          <a:p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Urban populations represent ½ of the human population, but consume ¾ of the Earth’s resources. </a:t>
            </a:r>
          </a:p>
          <a:p>
            <a:endParaRPr lang="en-US" sz="3200" dirty="0"/>
          </a:p>
          <a:p>
            <a:pPr>
              <a:lnSpc>
                <a:spcPct val="80000"/>
              </a:lnSpc>
            </a:pPr>
            <a:r>
              <a:rPr lang="en-US" sz="3200" dirty="0" smtClean="0"/>
              <a:t>Urban Area: 386 people per square kilometer (1,000 people per square mile). </a:t>
            </a:r>
          </a:p>
          <a:p>
            <a:endParaRPr lang="en-US" sz="3200" dirty="0"/>
          </a:p>
          <a:p>
            <a:r>
              <a:rPr lang="en-US" sz="3200" dirty="0" smtClean="0"/>
              <a:t>NYC: most densely populated city in the US. </a:t>
            </a:r>
          </a:p>
          <a:p>
            <a:endParaRPr lang="en-US" sz="3200" dirty="0"/>
          </a:p>
          <a:p>
            <a:r>
              <a:rPr lang="en-US" sz="3200" dirty="0" smtClean="0"/>
              <a:t>Mumbai, India: most densely populated city in the world.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384821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025" y="339881"/>
            <a:ext cx="810216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More than 75% of the people in developed countries live in urban areas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 </a:t>
            </a:r>
            <a:endParaRPr lang="en-US" sz="3200" dirty="0" smtClean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Of the 20 largest cities in the world, 16 are in developing countries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 </a:t>
            </a:r>
            <a:endParaRPr lang="en-US" sz="3200" dirty="0" smtClean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While urban areas produce greater amounts of solid waste, pollution, and carbon dioxide emissions than suburban or rural areas, they tend to have smaller per capita ecological footprints.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81621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597" y="388739"/>
            <a:ext cx="83195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Earth’s Carrying Capacity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531308" y="1425376"/>
            <a:ext cx="8060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Global population increases roughly 1 million people per day.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Food deficit vs. ongoing improvements!?</a:t>
            </a:r>
          </a:p>
        </p:txBody>
      </p:sp>
      <p:pic>
        <p:nvPicPr>
          <p:cNvPr id="4" name="Picture 2" descr="figure_07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885" y="3221908"/>
            <a:ext cx="4894879" cy="3636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5351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figure_07_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139700"/>
            <a:ext cx="4010025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701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627" y="390723"/>
            <a:ext cx="8368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The Impact of Affluence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25627" y="1481491"/>
            <a:ext cx="84988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Gross Domestic Product (GDP): the value of all products and services produced in a year in that country. </a:t>
            </a:r>
          </a:p>
          <a:p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Low GDP =s low pollution.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Gaining GDP =s gaining pollution.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High GDP=s may reach a turning point.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178875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table_07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39700"/>
            <a:ext cx="7867650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269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968" y="285075"/>
            <a:ext cx="84750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Factors that Drive Human Population Growth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518349" y="1917778"/>
            <a:ext cx="81510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Demography: study of human populations and population trends. </a:t>
            </a:r>
          </a:p>
          <a:p>
            <a:endParaRPr lang="en-US" sz="3200" dirty="0"/>
          </a:p>
          <a:p>
            <a:r>
              <a:rPr lang="en-US" sz="3200" dirty="0" smtClean="0"/>
              <a:t>Immigration: coming into a population. </a:t>
            </a:r>
          </a:p>
          <a:p>
            <a:endParaRPr lang="en-US" sz="3200" dirty="0"/>
          </a:p>
          <a:p>
            <a:r>
              <a:rPr lang="en-US" sz="3200" dirty="0" smtClean="0"/>
              <a:t>Emigration: leaving a population. 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78451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figure_07_0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39700"/>
            <a:ext cx="8007350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476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figure_07_0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39700"/>
            <a:ext cx="7947025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74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316" y="1602447"/>
            <a:ext cx="81380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Crude Birth Rate (CBR): Number of births per 1000 people per year. </a:t>
            </a:r>
          </a:p>
          <a:p>
            <a:endParaRPr lang="en-US" sz="3200" dirty="0"/>
          </a:p>
          <a:p>
            <a:r>
              <a:rPr lang="en-US" sz="3200" dirty="0" smtClean="0"/>
              <a:t>Crude Death Rate (CDR): Number of deaths per 1000 people per year.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74316" y="347579"/>
            <a:ext cx="8047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Changes In Population Size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59559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figure_07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93900"/>
            <a:ext cx="8531225" cy="287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293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2579</TotalTime>
  <Words>1014</Words>
  <Application>Microsoft Macintosh PowerPoint</Application>
  <PresentationFormat>On-screen Show (4:3)</PresentationFormat>
  <Paragraphs>164</Paragraphs>
  <Slides>42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Michlovitch-Clark</dc:creator>
  <cp:lastModifiedBy>Andrea Michlovitch-Clark</cp:lastModifiedBy>
  <cp:revision>32</cp:revision>
  <dcterms:created xsi:type="dcterms:W3CDTF">2014-11-27T15:27:17Z</dcterms:created>
  <dcterms:modified xsi:type="dcterms:W3CDTF">2014-12-14T06:34:27Z</dcterms:modified>
</cp:coreProperties>
</file>